
<file path=[Content_Types].xml><?xml version="1.0" encoding="utf-8"?>
<Types xmlns="http://schemas.openxmlformats.org/package/2006/content-types">
  <Default Extension="emf" ContentType="image/x-emf"/>
  <Default Extension="jpeg" ContentType="image/jpeg"/>
  <Default Extension="jpg" ContentType="image/jpeg"/>
  <Default Extension="jpg&amp;ehk=ND6qoedvwwWqveUcf4ySjw&amp;r=0&amp;pid=OfficeInsert" ContentType="image/jpeg"/>
  <Default Extension="jpg&amp;ehk=SINS4viz8mULAwOZarkzwg&amp;r=0&amp;pid=OfficeInsert" ContentType="image/jpeg"/>
  <Default Extension="jpg&amp;ehk=Vduw" ContentType="image/jpeg"/>
  <Default Extension="png" ContentType="image/png"/>
  <Default Extension="png&amp;ehk=4uD7ao9vX6bS6PMcFkbL3w&amp;r=0&amp;pid=OfficeInsert" ContentType="image/png"/>
  <Default Extension="png&amp;ehk=Hdc4VH7lqCLE4Dwl9nk4Kw&amp;r=0&amp;pid=OfficeInsert" ContentType="image/png"/>
  <Default Extension="png&amp;ehk=mhzHK1kzoseYzLn5Zm3bWw&amp;r=0&amp;pid=OfficeInsert" ContentType="image/png"/>
  <Default Extension="png&amp;ehk=T" ContentType="image/png"/>
  <Default Extension="png&amp;ehk=wEX3NAKlVR8tmpCRlF4kdA&amp;r=0&amp;pid=OfficeInsert" ContentType="image/png"/>
  <Default Extension="png&amp;ehk=y9"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6" r:id="rId1"/>
  </p:sldMasterIdLst>
  <p:notesMasterIdLst>
    <p:notesMasterId r:id="rId12"/>
  </p:notesMasterIdLst>
  <p:handoutMasterIdLst>
    <p:handoutMasterId r:id="rId13"/>
  </p:handoutMasterIdLst>
  <p:sldIdLst>
    <p:sldId id="791" r:id="rId2"/>
    <p:sldId id="767" r:id="rId3"/>
    <p:sldId id="276" r:id="rId4"/>
    <p:sldId id="277" r:id="rId5"/>
    <p:sldId id="278" r:id="rId6"/>
    <p:sldId id="281" r:id="rId7"/>
    <p:sldId id="790" r:id="rId8"/>
    <p:sldId id="275" r:id="rId9"/>
    <p:sldId id="293" r:id="rId10"/>
    <p:sldId id="79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01" autoAdjust="0"/>
    <p:restoredTop sz="94710"/>
  </p:normalViewPr>
  <p:slideViewPr>
    <p:cSldViewPr snapToGrid="0" snapToObjects="1">
      <p:cViewPr varScale="1">
        <p:scale>
          <a:sx n="90" d="100"/>
          <a:sy n="90" d="100"/>
        </p:scale>
        <p:origin x="642" y="78"/>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p:scale>
          <a:sx n="149" d="100"/>
          <a:sy n="149" d="100"/>
        </p:scale>
        <p:origin x="3192" y="-1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4.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jpg"/><Relationship Id="rId1" Type="http://schemas.openxmlformats.org/officeDocument/2006/relationships/image" Target="../media/image18.png"/></Relationships>
</file>

<file path=ppt/diagrams/_rels/drawing4.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jpg"/><Relationship Id="rId1" Type="http://schemas.openxmlformats.org/officeDocument/2006/relationships/image" Target="../media/image18.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D0E371-58D8-46A5-A4A9-FAA5C220542F}"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968ECF23-DF47-4810-8904-DBFFB7EA7899}">
      <dgm:prSet phldrT="[Text]"/>
      <dgm:spPr/>
      <dgm:t>
        <a:bodyPr/>
        <a:lstStyle/>
        <a:p>
          <a:pPr>
            <a:buFont typeface="Arial" panose="020B0604020202020204" pitchFamily="34" charset="0"/>
            <a:buNone/>
          </a:pPr>
          <a:r>
            <a:rPr lang="en-US" dirty="0">
              <a:latin typeface="Calibri" charset="0"/>
              <a:ea typeface="Calibri" charset="0"/>
              <a:cs typeface="Times New Roman" charset="0"/>
            </a:rPr>
            <a:t>23 hour, 59 minute stays</a:t>
          </a:r>
          <a:endParaRPr lang="en-US" dirty="0"/>
        </a:p>
      </dgm:t>
    </dgm:pt>
    <dgm:pt modelId="{E4B09B0A-AF4F-4F7F-910B-A48AD2CA0868}" type="parTrans" cxnId="{77C3A9DC-CBDB-48FD-90A9-E52FDE8A7392}">
      <dgm:prSet/>
      <dgm:spPr/>
      <dgm:t>
        <a:bodyPr/>
        <a:lstStyle/>
        <a:p>
          <a:endParaRPr lang="en-US"/>
        </a:p>
      </dgm:t>
    </dgm:pt>
    <dgm:pt modelId="{E5B7DF07-C268-4383-BCCA-8834F26C718B}" type="sibTrans" cxnId="{77C3A9DC-CBDB-48FD-90A9-E52FDE8A7392}">
      <dgm:prSet/>
      <dgm:spPr/>
      <dgm:t>
        <a:bodyPr/>
        <a:lstStyle/>
        <a:p>
          <a:endParaRPr lang="en-US"/>
        </a:p>
      </dgm:t>
    </dgm:pt>
    <dgm:pt modelId="{8AA66663-0699-450F-92A0-35AAFAE161C6}">
      <dgm:prSet/>
      <dgm:spPr/>
      <dgm:t>
        <a:bodyPr/>
        <a:lstStyle/>
        <a:p>
          <a:r>
            <a:rPr lang="en-US" dirty="0">
              <a:latin typeface="Calibri" charset="0"/>
              <a:ea typeface="Calibri" charset="0"/>
              <a:cs typeface="Times New Roman" charset="0"/>
            </a:rPr>
            <a:t>24/7 nursing staff assess before admission</a:t>
          </a:r>
        </a:p>
      </dgm:t>
    </dgm:pt>
    <dgm:pt modelId="{34882696-7FD5-4C27-A1AC-B31F10F76C08}" type="parTrans" cxnId="{BC960560-2C5D-4752-847D-D878FD9C2626}">
      <dgm:prSet/>
      <dgm:spPr/>
      <dgm:t>
        <a:bodyPr/>
        <a:lstStyle/>
        <a:p>
          <a:endParaRPr lang="en-US"/>
        </a:p>
      </dgm:t>
    </dgm:pt>
    <dgm:pt modelId="{FFBFFFF9-23EC-4155-AEBB-5A6539D4E97D}" type="sibTrans" cxnId="{BC960560-2C5D-4752-847D-D878FD9C2626}">
      <dgm:prSet/>
      <dgm:spPr/>
      <dgm:t>
        <a:bodyPr/>
        <a:lstStyle/>
        <a:p>
          <a:endParaRPr lang="en-US"/>
        </a:p>
      </dgm:t>
    </dgm:pt>
    <dgm:pt modelId="{AC65B3E9-4284-42CB-8B97-590AC34A41C8}">
      <dgm:prSet/>
      <dgm:spPr/>
      <dgm:t>
        <a:bodyPr/>
        <a:lstStyle/>
        <a:p>
          <a:r>
            <a:rPr lang="en-US">
              <a:latin typeface="Calibri" charset="0"/>
              <a:ea typeface="Calibri" charset="0"/>
              <a:cs typeface="Times New Roman" charset="0"/>
            </a:rPr>
            <a:t>Daytime bachelor’s level SWs</a:t>
          </a:r>
          <a:endParaRPr lang="en-US" dirty="0">
            <a:latin typeface="Calibri" charset="0"/>
            <a:ea typeface="Calibri" charset="0"/>
            <a:cs typeface="Times New Roman" charset="0"/>
          </a:endParaRPr>
        </a:p>
      </dgm:t>
    </dgm:pt>
    <dgm:pt modelId="{CB045E76-F26E-4B42-8707-628EEF05D696}" type="parTrans" cxnId="{F2AABF1D-2C3C-4ED7-9EAF-C91E1A088894}">
      <dgm:prSet/>
      <dgm:spPr/>
      <dgm:t>
        <a:bodyPr/>
        <a:lstStyle/>
        <a:p>
          <a:endParaRPr lang="en-US"/>
        </a:p>
      </dgm:t>
    </dgm:pt>
    <dgm:pt modelId="{07E3BCFD-69D1-498E-917C-5F5AA93EB57C}" type="sibTrans" cxnId="{F2AABF1D-2C3C-4ED7-9EAF-C91E1A088894}">
      <dgm:prSet/>
      <dgm:spPr/>
      <dgm:t>
        <a:bodyPr/>
        <a:lstStyle/>
        <a:p>
          <a:endParaRPr lang="en-US"/>
        </a:p>
      </dgm:t>
    </dgm:pt>
    <dgm:pt modelId="{E4A9E04A-A7F2-4502-84FE-2725E7C2A95B}">
      <dgm:prSet/>
      <dgm:spPr/>
      <dgm:t>
        <a:bodyPr/>
        <a:lstStyle/>
        <a:p>
          <a:r>
            <a:rPr lang="en-US">
              <a:latin typeface="Calibri" charset="0"/>
              <a:ea typeface="Calibri" charset="0"/>
              <a:cs typeface="Times New Roman" charset="0"/>
            </a:rPr>
            <a:t>Psych techs 24/7</a:t>
          </a:r>
          <a:endParaRPr lang="en-US" dirty="0">
            <a:latin typeface="Calibri" charset="0"/>
            <a:ea typeface="Calibri" charset="0"/>
            <a:cs typeface="Times New Roman" charset="0"/>
          </a:endParaRPr>
        </a:p>
      </dgm:t>
    </dgm:pt>
    <dgm:pt modelId="{68CD7CD2-F545-4D55-99F9-225B5F1845C1}" type="parTrans" cxnId="{BD5BB038-C556-47C5-A7DD-166A8DA9E2C3}">
      <dgm:prSet/>
      <dgm:spPr/>
      <dgm:t>
        <a:bodyPr/>
        <a:lstStyle/>
        <a:p>
          <a:endParaRPr lang="en-US"/>
        </a:p>
      </dgm:t>
    </dgm:pt>
    <dgm:pt modelId="{6BF69AD6-F552-42D7-8D67-280B195EFA25}" type="sibTrans" cxnId="{BD5BB038-C556-47C5-A7DD-166A8DA9E2C3}">
      <dgm:prSet/>
      <dgm:spPr/>
      <dgm:t>
        <a:bodyPr/>
        <a:lstStyle/>
        <a:p>
          <a:endParaRPr lang="en-US"/>
        </a:p>
      </dgm:t>
    </dgm:pt>
    <dgm:pt modelId="{8E6847DC-C9B3-4DDC-9829-8848668F1072}">
      <dgm:prSet/>
      <dgm:spPr/>
      <dgm:t>
        <a:bodyPr/>
        <a:lstStyle/>
        <a:p>
          <a:r>
            <a:rPr lang="en-US">
              <a:latin typeface="Calibri" charset="0"/>
              <a:ea typeface="Calibri" charset="0"/>
              <a:cs typeface="Times New Roman" charset="0"/>
            </a:rPr>
            <a:t>Clinical supervision provided weekly for MH and SUD</a:t>
          </a:r>
          <a:endParaRPr lang="en-US" dirty="0">
            <a:latin typeface="Calibri" charset="0"/>
            <a:ea typeface="Calibri" charset="0"/>
            <a:cs typeface="Times New Roman" charset="0"/>
          </a:endParaRPr>
        </a:p>
      </dgm:t>
    </dgm:pt>
    <dgm:pt modelId="{DB288F3A-6A77-493F-9B0C-CE256FCD47AB}" type="parTrans" cxnId="{2A8C6F62-293B-490B-AD32-1265869B81D8}">
      <dgm:prSet/>
      <dgm:spPr/>
      <dgm:t>
        <a:bodyPr/>
        <a:lstStyle/>
        <a:p>
          <a:endParaRPr lang="en-US"/>
        </a:p>
      </dgm:t>
    </dgm:pt>
    <dgm:pt modelId="{B572BDB9-2028-4C91-B22E-7C41CC649191}" type="sibTrans" cxnId="{2A8C6F62-293B-490B-AD32-1265869B81D8}">
      <dgm:prSet/>
      <dgm:spPr/>
      <dgm:t>
        <a:bodyPr/>
        <a:lstStyle/>
        <a:p>
          <a:endParaRPr lang="en-US"/>
        </a:p>
      </dgm:t>
    </dgm:pt>
    <dgm:pt modelId="{A8E19A42-B291-4B97-AC22-428D7FE19BCA}" type="pres">
      <dgm:prSet presAssocID="{B2D0E371-58D8-46A5-A4A9-FAA5C220542F}" presName="cycle" presStyleCnt="0">
        <dgm:presLayoutVars>
          <dgm:dir/>
          <dgm:resizeHandles val="exact"/>
        </dgm:presLayoutVars>
      </dgm:prSet>
      <dgm:spPr/>
    </dgm:pt>
    <dgm:pt modelId="{2D761BB8-E3BD-49DE-9F88-0628AFB122F9}" type="pres">
      <dgm:prSet presAssocID="{968ECF23-DF47-4810-8904-DBFFB7EA7899}" presName="dummy" presStyleCnt="0"/>
      <dgm:spPr/>
    </dgm:pt>
    <dgm:pt modelId="{BCFA43C3-9AAC-490C-B229-39BBA7BD5314}" type="pres">
      <dgm:prSet presAssocID="{968ECF23-DF47-4810-8904-DBFFB7EA7899}" presName="node" presStyleLbl="revTx" presStyleIdx="0" presStyleCnt="5">
        <dgm:presLayoutVars>
          <dgm:bulletEnabled val="1"/>
        </dgm:presLayoutVars>
      </dgm:prSet>
      <dgm:spPr/>
    </dgm:pt>
    <dgm:pt modelId="{F6E9BC3B-1A69-44EA-BA13-802A84600F19}" type="pres">
      <dgm:prSet presAssocID="{E5B7DF07-C268-4383-BCCA-8834F26C718B}" presName="sibTrans" presStyleLbl="node1" presStyleIdx="0" presStyleCnt="5"/>
      <dgm:spPr/>
    </dgm:pt>
    <dgm:pt modelId="{C9008C99-1093-4873-A2DB-04A2C16AF5B3}" type="pres">
      <dgm:prSet presAssocID="{8AA66663-0699-450F-92A0-35AAFAE161C6}" presName="dummy" presStyleCnt="0"/>
      <dgm:spPr/>
    </dgm:pt>
    <dgm:pt modelId="{5B4C9373-594E-4D12-A5B4-3F20E7973AEC}" type="pres">
      <dgm:prSet presAssocID="{8AA66663-0699-450F-92A0-35AAFAE161C6}" presName="node" presStyleLbl="revTx" presStyleIdx="1" presStyleCnt="5">
        <dgm:presLayoutVars>
          <dgm:bulletEnabled val="1"/>
        </dgm:presLayoutVars>
      </dgm:prSet>
      <dgm:spPr/>
    </dgm:pt>
    <dgm:pt modelId="{03B2EE17-0A14-4BF5-8920-D847AAA968A7}" type="pres">
      <dgm:prSet presAssocID="{FFBFFFF9-23EC-4155-AEBB-5A6539D4E97D}" presName="sibTrans" presStyleLbl="node1" presStyleIdx="1" presStyleCnt="5"/>
      <dgm:spPr/>
    </dgm:pt>
    <dgm:pt modelId="{B69DBE35-E898-4CFD-ADEC-16CD7EE3D903}" type="pres">
      <dgm:prSet presAssocID="{AC65B3E9-4284-42CB-8B97-590AC34A41C8}" presName="dummy" presStyleCnt="0"/>
      <dgm:spPr/>
    </dgm:pt>
    <dgm:pt modelId="{B57764A5-EB46-4B1F-8727-EEA69094C46B}" type="pres">
      <dgm:prSet presAssocID="{AC65B3E9-4284-42CB-8B97-590AC34A41C8}" presName="node" presStyleLbl="revTx" presStyleIdx="2" presStyleCnt="5">
        <dgm:presLayoutVars>
          <dgm:bulletEnabled val="1"/>
        </dgm:presLayoutVars>
      </dgm:prSet>
      <dgm:spPr/>
    </dgm:pt>
    <dgm:pt modelId="{42B45BDC-B3AB-4526-A45B-B7C63482A226}" type="pres">
      <dgm:prSet presAssocID="{07E3BCFD-69D1-498E-917C-5F5AA93EB57C}" presName="sibTrans" presStyleLbl="node1" presStyleIdx="2" presStyleCnt="5"/>
      <dgm:spPr/>
    </dgm:pt>
    <dgm:pt modelId="{5DF24F35-2D2E-44B2-950E-91328F7C53C5}" type="pres">
      <dgm:prSet presAssocID="{E4A9E04A-A7F2-4502-84FE-2725E7C2A95B}" presName="dummy" presStyleCnt="0"/>
      <dgm:spPr/>
    </dgm:pt>
    <dgm:pt modelId="{8761A7BA-EF32-4248-B763-2E4E5431D968}" type="pres">
      <dgm:prSet presAssocID="{E4A9E04A-A7F2-4502-84FE-2725E7C2A95B}" presName="node" presStyleLbl="revTx" presStyleIdx="3" presStyleCnt="5">
        <dgm:presLayoutVars>
          <dgm:bulletEnabled val="1"/>
        </dgm:presLayoutVars>
      </dgm:prSet>
      <dgm:spPr/>
    </dgm:pt>
    <dgm:pt modelId="{675137D5-FD06-43C8-BD66-6252E3A4D8CA}" type="pres">
      <dgm:prSet presAssocID="{6BF69AD6-F552-42D7-8D67-280B195EFA25}" presName="sibTrans" presStyleLbl="node1" presStyleIdx="3" presStyleCnt="5"/>
      <dgm:spPr/>
    </dgm:pt>
    <dgm:pt modelId="{E319CB5E-2700-42CD-B1F7-A669731132B4}" type="pres">
      <dgm:prSet presAssocID="{8E6847DC-C9B3-4DDC-9829-8848668F1072}" presName="dummy" presStyleCnt="0"/>
      <dgm:spPr/>
    </dgm:pt>
    <dgm:pt modelId="{58908311-7BC8-48AE-8B4C-64650385DEE7}" type="pres">
      <dgm:prSet presAssocID="{8E6847DC-C9B3-4DDC-9829-8848668F1072}" presName="node" presStyleLbl="revTx" presStyleIdx="4" presStyleCnt="5">
        <dgm:presLayoutVars>
          <dgm:bulletEnabled val="1"/>
        </dgm:presLayoutVars>
      </dgm:prSet>
      <dgm:spPr/>
    </dgm:pt>
    <dgm:pt modelId="{B79D5667-81DD-4258-9E86-9B3028A5305C}" type="pres">
      <dgm:prSet presAssocID="{B572BDB9-2028-4C91-B22E-7C41CC649191}" presName="sibTrans" presStyleLbl="node1" presStyleIdx="4" presStyleCnt="5"/>
      <dgm:spPr/>
    </dgm:pt>
  </dgm:ptLst>
  <dgm:cxnLst>
    <dgm:cxn modelId="{BC8DA301-68B5-4543-9F6E-C069429C1308}" type="presOf" srcId="{8AA66663-0699-450F-92A0-35AAFAE161C6}" destId="{5B4C9373-594E-4D12-A5B4-3F20E7973AEC}" srcOrd="0" destOrd="0" presId="urn:microsoft.com/office/officeart/2005/8/layout/cycle1"/>
    <dgm:cxn modelId="{1A66CA08-EAD2-421B-9D02-0073DE4B63C5}" type="presOf" srcId="{07E3BCFD-69D1-498E-917C-5F5AA93EB57C}" destId="{42B45BDC-B3AB-4526-A45B-B7C63482A226}" srcOrd="0" destOrd="0" presId="urn:microsoft.com/office/officeart/2005/8/layout/cycle1"/>
    <dgm:cxn modelId="{0E9DF80F-F102-42F8-A963-571BB9889304}" type="presOf" srcId="{968ECF23-DF47-4810-8904-DBFFB7EA7899}" destId="{BCFA43C3-9AAC-490C-B229-39BBA7BD5314}" srcOrd="0" destOrd="0" presId="urn:microsoft.com/office/officeart/2005/8/layout/cycle1"/>
    <dgm:cxn modelId="{3F73DE16-9F49-486B-BCF2-94669FF801C4}" type="presOf" srcId="{6BF69AD6-F552-42D7-8D67-280B195EFA25}" destId="{675137D5-FD06-43C8-BD66-6252E3A4D8CA}" srcOrd="0" destOrd="0" presId="urn:microsoft.com/office/officeart/2005/8/layout/cycle1"/>
    <dgm:cxn modelId="{F2AABF1D-2C3C-4ED7-9EAF-C91E1A088894}" srcId="{B2D0E371-58D8-46A5-A4A9-FAA5C220542F}" destId="{AC65B3E9-4284-42CB-8B97-590AC34A41C8}" srcOrd="2" destOrd="0" parTransId="{CB045E76-F26E-4B42-8707-628EEF05D696}" sibTransId="{07E3BCFD-69D1-498E-917C-5F5AA93EB57C}"/>
    <dgm:cxn modelId="{BD5BB038-C556-47C5-A7DD-166A8DA9E2C3}" srcId="{B2D0E371-58D8-46A5-A4A9-FAA5C220542F}" destId="{E4A9E04A-A7F2-4502-84FE-2725E7C2A95B}" srcOrd="3" destOrd="0" parTransId="{68CD7CD2-F545-4D55-99F9-225B5F1845C1}" sibTransId="{6BF69AD6-F552-42D7-8D67-280B195EFA25}"/>
    <dgm:cxn modelId="{BC960560-2C5D-4752-847D-D878FD9C2626}" srcId="{B2D0E371-58D8-46A5-A4A9-FAA5C220542F}" destId="{8AA66663-0699-450F-92A0-35AAFAE161C6}" srcOrd="1" destOrd="0" parTransId="{34882696-7FD5-4C27-A1AC-B31F10F76C08}" sibTransId="{FFBFFFF9-23EC-4155-AEBB-5A6539D4E97D}"/>
    <dgm:cxn modelId="{2A8C6F62-293B-490B-AD32-1265869B81D8}" srcId="{B2D0E371-58D8-46A5-A4A9-FAA5C220542F}" destId="{8E6847DC-C9B3-4DDC-9829-8848668F1072}" srcOrd="4" destOrd="0" parTransId="{DB288F3A-6A77-493F-9B0C-CE256FCD47AB}" sibTransId="{B572BDB9-2028-4C91-B22E-7C41CC649191}"/>
    <dgm:cxn modelId="{6F771A77-B454-4401-BB0E-1F1C48B714AB}" type="presOf" srcId="{E4A9E04A-A7F2-4502-84FE-2725E7C2A95B}" destId="{8761A7BA-EF32-4248-B763-2E4E5431D968}" srcOrd="0" destOrd="0" presId="urn:microsoft.com/office/officeart/2005/8/layout/cycle1"/>
    <dgm:cxn modelId="{E6F2448F-9D35-46E6-B855-6E3F26E07DA2}" type="presOf" srcId="{8E6847DC-C9B3-4DDC-9829-8848668F1072}" destId="{58908311-7BC8-48AE-8B4C-64650385DEE7}" srcOrd="0" destOrd="0" presId="urn:microsoft.com/office/officeart/2005/8/layout/cycle1"/>
    <dgm:cxn modelId="{8D6E5C90-FEFF-4F51-80B2-18A372EC6244}" type="presOf" srcId="{AC65B3E9-4284-42CB-8B97-590AC34A41C8}" destId="{B57764A5-EB46-4B1F-8727-EEA69094C46B}" srcOrd="0" destOrd="0" presId="urn:microsoft.com/office/officeart/2005/8/layout/cycle1"/>
    <dgm:cxn modelId="{255098CD-8E94-432C-8A41-DB0E86405B1E}" type="presOf" srcId="{B572BDB9-2028-4C91-B22E-7C41CC649191}" destId="{B79D5667-81DD-4258-9E86-9B3028A5305C}" srcOrd="0" destOrd="0" presId="urn:microsoft.com/office/officeart/2005/8/layout/cycle1"/>
    <dgm:cxn modelId="{57A5CECE-25A2-4BE4-8C54-32514ACF4B2E}" type="presOf" srcId="{FFBFFFF9-23EC-4155-AEBB-5A6539D4E97D}" destId="{03B2EE17-0A14-4BF5-8920-D847AAA968A7}" srcOrd="0" destOrd="0" presId="urn:microsoft.com/office/officeart/2005/8/layout/cycle1"/>
    <dgm:cxn modelId="{77C3A9DC-CBDB-48FD-90A9-E52FDE8A7392}" srcId="{B2D0E371-58D8-46A5-A4A9-FAA5C220542F}" destId="{968ECF23-DF47-4810-8904-DBFFB7EA7899}" srcOrd="0" destOrd="0" parTransId="{E4B09B0A-AF4F-4F7F-910B-A48AD2CA0868}" sibTransId="{E5B7DF07-C268-4383-BCCA-8834F26C718B}"/>
    <dgm:cxn modelId="{73B25BE0-AD1D-4B6C-9BC5-56AF40358656}" type="presOf" srcId="{E5B7DF07-C268-4383-BCCA-8834F26C718B}" destId="{F6E9BC3B-1A69-44EA-BA13-802A84600F19}" srcOrd="0" destOrd="0" presId="urn:microsoft.com/office/officeart/2005/8/layout/cycle1"/>
    <dgm:cxn modelId="{260BF3F8-5CCB-4C5E-9093-2EE562877964}" type="presOf" srcId="{B2D0E371-58D8-46A5-A4A9-FAA5C220542F}" destId="{A8E19A42-B291-4B97-AC22-428D7FE19BCA}" srcOrd="0" destOrd="0" presId="urn:microsoft.com/office/officeart/2005/8/layout/cycle1"/>
    <dgm:cxn modelId="{DBC20E23-D7EF-4409-AFB0-25D4CFD7F97A}" type="presParOf" srcId="{A8E19A42-B291-4B97-AC22-428D7FE19BCA}" destId="{2D761BB8-E3BD-49DE-9F88-0628AFB122F9}" srcOrd="0" destOrd="0" presId="urn:microsoft.com/office/officeart/2005/8/layout/cycle1"/>
    <dgm:cxn modelId="{30B9F2D3-1632-48AE-B1C6-CFD8676EB437}" type="presParOf" srcId="{A8E19A42-B291-4B97-AC22-428D7FE19BCA}" destId="{BCFA43C3-9AAC-490C-B229-39BBA7BD5314}" srcOrd="1" destOrd="0" presId="urn:microsoft.com/office/officeart/2005/8/layout/cycle1"/>
    <dgm:cxn modelId="{DDDAC459-5BDB-412E-BD53-022BD027F91F}" type="presParOf" srcId="{A8E19A42-B291-4B97-AC22-428D7FE19BCA}" destId="{F6E9BC3B-1A69-44EA-BA13-802A84600F19}" srcOrd="2" destOrd="0" presId="urn:microsoft.com/office/officeart/2005/8/layout/cycle1"/>
    <dgm:cxn modelId="{28142F58-3926-4410-A023-31B0C7E1FCE5}" type="presParOf" srcId="{A8E19A42-B291-4B97-AC22-428D7FE19BCA}" destId="{C9008C99-1093-4873-A2DB-04A2C16AF5B3}" srcOrd="3" destOrd="0" presId="urn:microsoft.com/office/officeart/2005/8/layout/cycle1"/>
    <dgm:cxn modelId="{DF31BF6D-C60F-472D-95A6-1307E3102263}" type="presParOf" srcId="{A8E19A42-B291-4B97-AC22-428D7FE19BCA}" destId="{5B4C9373-594E-4D12-A5B4-3F20E7973AEC}" srcOrd="4" destOrd="0" presId="urn:microsoft.com/office/officeart/2005/8/layout/cycle1"/>
    <dgm:cxn modelId="{38FE86D8-E9F2-4E03-B301-9C053971420B}" type="presParOf" srcId="{A8E19A42-B291-4B97-AC22-428D7FE19BCA}" destId="{03B2EE17-0A14-4BF5-8920-D847AAA968A7}" srcOrd="5" destOrd="0" presId="urn:microsoft.com/office/officeart/2005/8/layout/cycle1"/>
    <dgm:cxn modelId="{9E5778AE-3040-4A48-89B6-EA254D1215BF}" type="presParOf" srcId="{A8E19A42-B291-4B97-AC22-428D7FE19BCA}" destId="{B69DBE35-E898-4CFD-ADEC-16CD7EE3D903}" srcOrd="6" destOrd="0" presId="urn:microsoft.com/office/officeart/2005/8/layout/cycle1"/>
    <dgm:cxn modelId="{389530DD-5A80-4AE0-A7F6-5872C4F0D213}" type="presParOf" srcId="{A8E19A42-B291-4B97-AC22-428D7FE19BCA}" destId="{B57764A5-EB46-4B1F-8727-EEA69094C46B}" srcOrd="7" destOrd="0" presId="urn:microsoft.com/office/officeart/2005/8/layout/cycle1"/>
    <dgm:cxn modelId="{0588AEA3-3481-4295-9001-BFC1BD0330A2}" type="presParOf" srcId="{A8E19A42-B291-4B97-AC22-428D7FE19BCA}" destId="{42B45BDC-B3AB-4526-A45B-B7C63482A226}" srcOrd="8" destOrd="0" presId="urn:microsoft.com/office/officeart/2005/8/layout/cycle1"/>
    <dgm:cxn modelId="{5FB0E28F-72EB-46F8-A8FF-BC89B8D8B245}" type="presParOf" srcId="{A8E19A42-B291-4B97-AC22-428D7FE19BCA}" destId="{5DF24F35-2D2E-44B2-950E-91328F7C53C5}" srcOrd="9" destOrd="0" presId="urn:microsoft.com/office/officeart/2005/8/layout/cycle1"/>
    <dgm:cxn modelId="{A19D0848-502C-4E80-BE75-A72F1F70ABBF}" type="presParOf" srcId="{A8E19A42-B291-4B97-AC22-428D7FE19BCA}" destId="{8761A7BA-EF32-4248-B763-2E4E5431D968}" srcOrd="10" destOrd="0" presId="urn:microsoft.com/office/officeart/2005/8/layout/cycle1"/>
    <dgm:cxn modelId="{9516A70C-1A3C-4D89-AD73-63716EBBBFEB}" type="presParOf" srcId="{A8E19A42-B291-4B97-AC22-428D7FE19BCA}" destId="{675137D5-FD06-43C8-BD66-6252E3A4D8CA}" srcOrd="11" destOrd="0" presId="urn:microsoft.com/office/officeart/2005/8/layout/cycle1"/>
    <dgm:cxn modelId="{2D367E0C-260C-48E3-A2E5-5CCA31EF6662}" type="presParOf" srcId="{A8E19A42-B291-4B97-AC22-428D7FE19BCA}" destId="{E319CB5E-2700-42CD-B1F7-A669731132B4}" srcOrd="12" destOrd="0" presId="urn:microsoft.com/office/officeart/2005/8/layout/cycle1"/>
    <dgm:cxn modelId="{B437C355-DE2B-4691-B128-E3D59F6E707C}" type="presParOf" srcId="{A8E19A42-B291-4B97-AC22-428D7FE19BCA}" destId="{58908311-7BC8-48AE-8B4C-64650385DEE7}" srcOrd="13" destOrd="0" presId="urn:microsoft.com/office/officeart/2005/8/layout/cycle1"/>
    <dgm:cxn modelId="{1D52B7F0-CB1B-4423-BBD6-EF55240AE370}" type="presParOf" srcId="{A8E19A42-B291-4B97-AC22-428D7FE19BCA}" destId="{B79D5667-81DD-4258-9E86-9B3028A5305C}" srcOrd="14" destOrd="0" presId="urn:microsoft.com/office/officeart/2005/8/layout/cycle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182A69-8E5C-4B6D-A31A-56FF400949EF}"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62290C33-47EF-4599-9AB4-B9094AD987EF}">
      <dgm:prSet phldrT="[Text]"/>
      <dgm:spPr/>
      <dgm:t>
        <a:bodyPr/>
        <a:lstStyle/>
        <a:p>
          <a:r>
            <a:rPr lang="en-US" dirty="0"/>
            <a:t>Use of telehealth for crisis response and psychiatry</a:t>
          </a:r>
        </a:p>
      </dgm:t>
    </dgm:pt>
    <dgm:pt modelId="{A4AFCCC6-4EC8-4848-84E7-B2AF322116EE}" type="parTrans" cxnId="{0C60A654-9CAB-46E1-B8D0-E189D81AA00C}">
      <dgm:prSet/>
      <dgm:spPr/>
      <dgm:t>
        <a:bodyPr/>
        <a:lstStyle/>
        <a:p>
          <a:endParaRPr lang="en-US"/>
        </a:p>
      </dgm:t>
    </dgm:pt>
    <dgm:pt modelId="{4FBADD24-49A2-4458-8F29-B1B2ADBB1373}" type="sibTrans" cxnId="{0C60A654-9CAB-46E1-B8D0-E189D81AA00C}">
      <dgm:prSet/>
      <dgm:spPr/>
      <dgm:t>
        <a:bodyPr/>
        <a:lstStyle/>
        <a:p>
          <a:endParaRPr lang="en-US"/>
        </a:p>
      </dgm:t>
    </dgm:pt>
    <dgm:pt modelId="{5542350C-693F-4203-9A2A-C03D4B955C36}">
      <dgm:prSet custT="1"/>
      <dgm:spPr/>
      <dgm:t>
        <a:bodyPr/>
        <a:lstStyle/>
        <a:p>
          <a:r>
            <a:rPr lang="en-US" sz="2000" dirty="0"/>
            <a:t> 24/7 BH support to LEA and hospitals – regular communication, meetings, joint protocols</a:t>
          </a:r>
        </a:p>
      </dgm:t>
    </dgm:pt>
    <dgm:pt modelId="{5DDAAF79-8476-4E54-991B-20077D828A05}" type="parTrans" cxnId="{DB88402C-0732-4CAD-83E1-5C71AE7E2869}">
      <dgm:prSet/>
      <dgm:spPr/>
      <dgm:t>
        <a:bodyPr/>
        <a:lstStyle/>
        <a:p>
          <a:endParaRPr lang="en-US"/>
        </a:p>
      </dgm:t>
    </dgm:pt>
    <dgm:pt modelId="{6A72843B-885C-4300-96E0-F5691D993916}" type="sibTrans" cxnId="{DB88402C-0732-4CAD-83E1-5C71AE7E2869}">
      <dgm:prSet/>
      <dgm:spPr/>
      <dgm:t>
        <a:bodyPr/>
        <a:lstStyle/>
        <a:p>
          <a:endParaRPr lang="en-US"/>
        </a:p>
      </dgm:t>
    </dgm:pt>
    <dgm:pt modelId="{26C3D789-0F20-4510-80A4-4492566D635A}">
      <dgm:prSet/>
      <dgm:spPr/>
      <dgm:t>
        <a:bodyPr/>
        <a:lstStyle/>
        <a:p>
          <a:r>
            <a:rPr lang="en-US" dirty="0"/>
            <a:t>Behavioral health training for law enforcement</a:t>
          </a:r>
        </a:p>
      </dgm:t>
    </dgm:pt>
    <dgm:pt modelId="{0C6116BD-3396-4CB5-BD2D-06FFFD4B355A}" type="parTrans" cxnId="{E1A10355-D7A5-4E62-B268-788AF710A9D7}">
      <dgm:prSet/>
      <dgm:spPr/>
      <dgm:t>
        <a:bodyPr/>
        <a:lstStyle/>
        <a:p>
          <a:endParaRPr lang="en-US"/>
        </a:p>
      </dgm:t>
    </dgm:pt>
    <dgm:pt modelId="{5EB22762-934C-403F-9151-7DEBC70F8ABE}" type="sibTrans" cxnId="{E1A10355-D7A5-4E62-B268-788AF710A9D7}">
      <dgm:prSet/>
      <dgm:spPr/>
      <dgm:t>
        <a:bodyPr/>
        <a:lstStyle/>
        <a:p>
          <a:endParaRPr lang="en-US"/>
        </a:p>
      </dgm:t>
    </dgm:pt>
    <dgm:pt modelId="{02C35E12-ECDD-413B-A9B5-FCEFE2C3D6BB}">
      <dgm:prSet/>
      <dgm:spPr/>
      <dgm:t>
        <a:bodyPr/>
        <a:lstStyle/>
        <a:p>
          <a:r>
            <a:rPr lang="en-US" dirty="0"/>
            <a:t>A basic place to keep a person overnight</a:t>
          </a:r>
        </a:p>
      </dgm:t>
    </dgm:pt>
    <dgm:pt modelId="{4792116C-F760-4590-89EE-EA6B62F96BEF}" type="parTrans" cxnId="{ADE70DB6-19E2-481F-B04C-109D8BCFAB4F}">
      <dgm:prSet/>
      <dgm:spPr/>
      <dgm:t>
        <a:bodyPr/>
        <a:lstStyle/>
        <a:p>
          <a:endParaRPr lang="en-US"/>
        </a:p>
      </dgm:t>
    </dgm:pt>
    <dgm:pt modelId="{0C23E376-F6AB-4B6A-8748-BCB0F0E799CB}" type="sibTrans" cxnId="{ADE70DB6-19E2-481F-B04C-109D8BCFAB4F}">
      <dgm:prSet/>
      <dgm:spPr/>
      <dgm:t>
        <a:bodyPr/>
        <a:lstStyle/>
        <a:p>
          <a:endParaRPr lang="en-US"/>
        </a:p>
      </dgm:t>
    </dgm:pt>
    <dgm:pt modelId="{8D1F279E-BD48-430F-B256-ABD80E177D59}">
      <dgm:prSet/>
      <dgm:spPr/>
      <dgm:t>
        <a:bodyPr/>
        <a:lstStyle/>
        <a:p>
          <a:r>
            <a:rPr lang="en-US" dirty="0"/>
            <a:t>staffed with a paraprofessional or nurse, with a BH professional available for consult</a:t>
          </a:r>
        </a:p>
      </dgm:t>
    </dgm:pt>
    <dgm:pt modelId="{F9306FB1-2D95-4F2F-9DB4-A183690D1A26}" type="parTrans" cxnId="{36374CB4-CAEC-409C-A969-45D8E8ED764C}">
      <dgm:prSet/>
      <dgm:spPr/>
      <dgm:t>
        <a:bodyPr/>
        <a:lstStyle/>
        <a:p>
          <a:endParaRPr lang="en-US"/>
        </a:p>
      </dgm:t>
    </dgm:pt>
    <dgm:pt modelId="{AA625DE9-D91D-4026-889E-A8B3F08D43D7}" type="sibTrans" cxnId="{36374CB4-CAEC-409C-A969-45D8E8ED764C}">
      <dgm:prSet/>
      <dgm:spPr/>
      <dgm:t>
        <a:bodyPr/>
        <a:lstStyle/>
        <a:p>
          <a:endParaRPr lang="en-US"/>
        </a:p>
      </dgm:t>
    </dgm:pt>
    <dgm:pt modelId="{824595C7-F458-264A-AB79-8561CD50D3DE}">
      <dgm:prSet phldrT="[Text]"/>
      <dgm:spPr/>
      <dgm:t>
        <a:bodyPr/>
        <a:lstStyle/>
        <a:p>
          <a:r>
            <a:rPr lang="en-US" dirty="0"/>
            <a:t>Use of Sequential Intercept Mapping as a planning tool</a:t>
          </a:r>
        </a:p>
      </dgm:t>
    </dgm:pt>
    <dgm:pt modelId="{6318C3E1-5199-0F43-B31A-E86A99F5B0A3}" type="parTrans" cxnId="{8E076F9D-B7EB-4149-867C-84783AF613D2}">
      <dgm:prSet/>
      <dgm:spPr/>
      <dgm:t>
        <a:bodyPr/>
        <a:lstStyle/>
        <a:p>
          <a:endParaRPr lang="en-US"/>
        </a:p>
      </dgm:t>
    </dgm:pt>
    <dgm:pt modelId="{56BF8BB8-6BB6-184D-B964-D9E708A22EDA}" type="sibTrans" cxnId="{8E076F9D-B7EB-4149-867C-84783AF613D2}">
      <dgm:prSet/>
      <dgm:spPr/>
      <dgm:t>
        <a:bodyPr/>
        <a:lstStyle/>
        <a:p>
          <a:endParaRPr lang="en-US"/>
        </a:p>
      </dgm:t>
    </dgm:pt>
    <dgm:pt modelId="{89E59DF1-D14B-D44C-9B9E-B32F0DE0CA59}">
      <dgm:prSet/>
      <dgm:spPr/>
      <dgm:t>
        <a:bodyPr/>
        <a:lstStyle/>
        <a:p>
          <a:r>
            <a:rPr lang="en-US" dirty="0"/>
            <a:t>MOUs among BH, LEAs, P&amp;P, courts</a:t>
          </a:r>
        </a:p>
      </dgm:t>
    </dgm:pt>
    <dgm:pt modelId="{39CB7CD7-EEA2-2F42-9CBE-9F3C27A639F7}" type="parTrans" cxnId="{ADAF6541-24F7-4D43-A25B-0DEC086EFF4E}">
      <dgm:prSet/>
      <dgm:spPr/>
      <dgm:t>
        <a:bodyPr/>
        <a:lstStyle/>
        <a:p>
          <a:endParaRPr lang="en-US"/>
        </a:p>
      </dgm:t>
    </dgm:pt>
    <dgm:pt modelId="{3302D0AC-1D59-C649-BFCF-DEE02272B9F0}" type="sibTrans" cxnId="{ADAF6541-24F7-4D43-A25B-0DEC086EFF4E}">
      <dgm:prSet/>
      <dgm:spPr/>
      <dgm:t>
        <a:bodyPr/>
        <a:lstStyle/>
        <a:p>
          <a:endParaRPr lang="en-US"/>
        </a:p>
      </dgm:t>
    </dgm:pt>
    <dgm:pt modelId="{077C4497-0B57-47BA-B4E7-DDF2041C88D8}" type="pres">
      <dgm:prSet presAssocID="{4E182A69-8E5C-4B6D-A31A-56FF400949EF}" presName="Name0" presStyleCnt="0">
        <dgm:presLayoutVars>
          <dgm:chMax val="7"/>
          <dgm:chPref val="7"/>
          <dgm:dir/>
        </dgm:presLayoutVars>
      </dgm:prSet>
      <dgm:spPr/>
    </dgm:pt>
    <dgm:pt modelId="{B864441C-3565-402D-9197-06E1C3A79E72}" type="pres">
      <dgm:prSet presAssocID="{4E182A69-8E5C-4B6D-A31A-56FF400949EF}" presName="Name1" presStyleCnt="0"/>
      <dgm:spPr/>
    </dgm:pt>
    <dgm:pt modelId="{9CD7E142-03DB-42CE-98DE-B12EEDFFA330}" type="pres">
      <dgm:prSet presAssocID="{4E182A69-8E5C-4B6D-A31A-56FF400949EF}" presName="cycle" presStyleCnt="0"/>
      <dgm:spPr/>
    </dgm:pt>
    <dgm:pt modelId="{EBE847BD-A155-4FD0-B0C8-674EC60FC03C}" type="pres">
      <dgm:prSet presAssocID="{4E182A69-8E5C-4B6D-A31A-56FF400949EF}" presName="srcNode" presStyleLbl="node1" presStyleIdx="0" presStyleCnt="6"/>
      <dgm:spPr/>
    </dgm:pt>
    <dgm:pt modelId="{83E64D81-4FB3-45A9-933B-7B9FA66BEE92}" type="pres">
      <dgm:prSet presAssocID="{4E182A69-8E5C-4B6D-A31A-56FF400949EF}" presName="conn" presStyleLbl="parChTrans1D2" presStyleIdx="0" presStyleCnt="1"/>
      <dgm:spPr/>
    </dgm:pt>
    <dgm:pt modelId="{4379766F-A4E0-4977-84C1-85C4F48D0CF3}" type="pres">
      <dgm:prSet presAssocID="{4E182A69-8E5C-4B6D-A31A-56FF400949EF}" presName="extraNode" presStyleLbl="node1" presStyleIdx="0" presStyleCnt="6"/>
      <dgm:spPr/>
    </dgm:pt>
    <dgm:pt modelId="{A14C037A-F19B-41CE-97EB-E7A31B58E220}" type="pres">
      <dgm:prSet presAssocID="{4E182A69-8E5C-4B6D-A31A-56FF400949EF}" presName="dstNode" presStyleLbl="node1" presStyleIdx="0" presStyleCnt="6"/>
      <dgm:spPr/>
    </dgm:pt>
    <dgm:pt modelId="{C1BB10E7-F0F8-8444-8F12-31AE11DEAF02}" type="pres">
      <dgm:prSet presAssocID="{824595C7-F458-264A-AB79-8561CD50D3DE}" presName="text_1" presStyleLbl="node1" presStyleIdx="0" presStyleCnt="6">
        <dgm:presLayoutVars>
          <dgm:bulletEnabled val="1"/>
        </dgm:presLayoutVars>
      </dgm:prSet>
      <dgm:spPr/>
    </dgm:pt>
    <dgm:pt modelId="{5F83E6A0-DC10-1446-87B1-85D06DE40123}" type="pres">
      <dgm:prSet presAssocID="{824595C7-F458-264A-AB79-8561CD50D3DE}" presName="accent_1" presStyleCnt="0"/>
      <dgm:spPr/>
    </dgm:pt>
    <dgm:pt modelId="{DCAE4E19-239F-2549-99C2-1E4CD03D8492}" type="pres">
      <dgm:prSet presAssocID="{824595C7-F458-264A-AB79-8561CD50D3DE}" presName="accentRepeatNode" presStyleLbl="solidFgAcc1" presStyleIdx="0" presStyleCnt="6"/>
      <dgm:spPr/>
    </dgm:pt>
    <dgm:pt modelId="{0E3ADEE3-2586-AA4B-9820-8E7D3D1A76F9}" type="pres">
      <dgm:prSet presAssocID="{62290C33-47EF-4599-9AB4-B9094AD987EF}" presName="text_2" presStyleLbl="node1" presStyleIdx="1" presStyleCnt="6">
        <dgm:presLayoutVars>
          <dgm:bulletEnabled val="1"/>
        </dgm:presLayoutVars>
      </dgm:prSet>
      <dgm:spPr/>
    </dgm:pt>
    <dgm:pt modelId="{2A4CD417-C444-914B-AF51-E42BFECDB1DA}" type="pres">
      <dgm:prSet presAssocID="{62290C33-47EF-4599-9AB4-B9094AD987EF}" presName="accent_2" presStyleCnt="0"/>
      <dgm:spPr/>
    </dgm:pt>
    <dgm:pt modelId="{9D2DDC26-DDD6-450B-8CA7-6C6156FD3A48}" type="pres">
      <dgm:prSet presAssocID="{62290C33-47EF-4599-9AB4-B9094AD987EF}" presName="accentRepeatNode" presStyleLbl="solidFgAcc1" presStyleIdx="1" presStyleCnt="6"/>
      <dgm:spPr/>
    </dgm:pt>
    <dgm:pt modelId="{8CE81C6D-A6A8-BE4B-B632-C8813A5A599C}" type="pres">
      <dgm:prSet presAssocID="{5542350C-693F-4203-9A2A-C03D4B955C36}" presName="text_3" presStyleLbl="node1" presStyleIdx="2" presStyleCnt="6">
        <dgm:presLayoutVars>
          <dgm:bulletEnabled val="1"/>
        </dgm:presLayoutVars>
      </dgm:prSet>
      <dgm:spPr/>
    </dgm:pt>
    <dgm:pt modelId="{12188A82-0D66-9C4A-AD07-67D4BE04627D}" type="pres">
      <dgm:prSet presAssocID="{5542350C-693F-4203-9A2A-C03D4B955C36}" presName="accent_3" presStyleCnt="0"/>
      <dgm:spPr/>
    </dgm:pt>
    <dgm:pt modelId="{2A312907-8F14-4A79-9CB1-B094E5839C17}" type="pres">
      <dgm:prSet presAssocID="{5542350C-693F-4203-9A2A-C03D4B955C36}" presName="accentRepeatNode" presStyleLbl="solidFgAcc1" presStyleIdx="2" presStyleCnt="6"/>
      <dgm:spPr/>
    </dgm:pt>
    <dgm:pt modelId="{BC23788F-842F-D542-9BF9-3437DA242A89}" type="pres">
      <dgm:prSet presAssocID="{26C3D789-0F20-4510-80A4-4492566D635A}" presName="text_4" presStyleLbl="node1" presStyleIdx="3" presStyleCnt="6">
        <dgm:presLayoutVars>
          <dgm:bulletEnabled val="1"/>
        </dgm:presLayoutVars>
      </dgm:prSet>
      <dgm:spPr/>
    </dgm:pt>
    <dgm:pt modelId="{CE740F62-6BF7-2840-AE64-1A49DE5F42C6}" type="pres">
      <dgm:prSet presAssocID="{26C3D789-0F20-4510-80A4-4492566D635A}" presName="accent_4" presStyleCnt="0"/>
      <dgm:spPr/>
    </dgm:pt>
    <dgm:pt modelId="{A4936995-8175-4878-A11B-4DF270A5D438}" type="pres">
      <dgm:prSet presAssocID="{26C3D789-0F20-4510-80A4-4492566D635A}" presName="accentRepeatNode" presStyleLbl="solidFgAcc1" presStyleIdx="3" presStyleCnt="6"/>
      <dgm:spPr/>
    </dgm:pt>
    <dgm:pt modelId="{5DB8353E-6E30-9244-B78A-6F0BD0E65255}" type="pres">
      <dgm:prSet presAssocID="{02C35E12-ECDD-413B-A9B5-FCEFE2C3D6BB}" presName="text_5" presStyleLbl="node1" presStyleIdx="4" presStyleCnt="6">
        <dgm:presLayoutVars>
          <dgm:bulletEnabled val="1"/>
        </dgm:presLayoutVars>
      </dgm:prSet>
      <dgm:spPr/>
    </dgm:pt>
    <dgm:pt modelId="{551ADFAA-2881-B043-B3B9-208E7179FCD6}" type="pres">
      <dgm:prSet presAssocID="{02C35E12-ECDD-413B-A9B5-FCEFE2C3D6BB}" presName="accent_5" presStyleCnt="0"/>
      <dgm:spPr/>
    </dgm:pt>
    <dgm:pt modelId="{F17F459B-0A73-4C3B-900D-F32C45CD86FA}" type="pres">
      <dgm:prSet presAssocID="{02C35E12-ECDD-413B-A9B5-FCEFE2C3D6BB}" presName="accentRepeatNode" presStyleLbl="solidFgAcc1" presStyleIdx="4" presStyleCnt="6"/>
      <dgm:spPr/>
    </dgm:pt>
    <dgm:pt modelId="{7F76F81A-E156-8A44-B786-585C1E351261}" type="pres">
      <dgm:prSet presAssocID="{89E59DF1-D14B-D44C-9B9E-B32F0DE0CA59}" presName="text_6" presStyleLbl="node1" presStyleIdx="5" presStyleCnt="6">
        <dgm:presLayoutVars>
          <dgm:bulletEnabled val="1"/>
        </dgm:presLayoutVars>
      </dgm:prSet>
      <dgm:spPr/>
    </dgm:pt>
    <dgm:pt modelId="{9060A926-75EA-5D46-8D8E-5CA76DEC539E}" type="pres">
      <dgm:prSet presAssocID="{89E59DF1-D14B-D44C-9B9E-B32F0DE0CA59}" presName="accent_6" presStyleCnt="0"/>
      <dgm:spPr/>
    </dgm:pt>
    <dgm:pt modelId="{A2C50B6E-FE25-0448-8B4F-1B42F64530B6}" type="pres">
      <dgm:prSet presAssocID="{89E59DF1-D14B-D44C-9B9E-B32F0DE0CA59}" presName="accentRepeatNode" presStyleLbl="solidFgAcc1" presStyleIdx="5" presStyleCnt="6"/>
      <dgm:spPr/>
    </dgm:pt>
  </dgm:ptLst>
  <dgm:cxnLst>
    <dgm:cxn modelId="{D150380A-ED0E-3646-8287-9C61AAD7DFA1}" type="presOf" srcId="{824595C7-F458-264A-AB79-8561CD50D3DE}" destId="{C1BB10E7-F0F8-8444-8F12-31AE11DEAF02}" srcOrd="0" destOrd="0" presId="urn:microsoft.com/office/officeart/2008/layout/VerticalCurvedList"/>
    <dgm:cxn modelId="{F3DAFF1E-0343-2743-96B8-26C258FA82EC}" type="presOf" srcId="{02C35E12-ECDD-413B-A9B5-FCEFE2C3D6BB}" destId="{5DB8353E-6E30-9244-B78A-6F0BD0E65255}" srcOrd="0" destOrd="0" presId="urn:microsoft.com/office/officeart/2008/layout/VerticalCurvedList"/>
    <dgm:cxn modelId="{DB88402C-0732-4CAD-83E1-5C71AE7E2869}" srcId="{4E182A69-8E5C-4B6D-A31A-56FF400949EF}" destId="{5542350C-693F-4203-9A2A-C03D4B955C36}" srcOrd="2" destOrd="0" parTransId="{5DDAAF79-8476-4E54-991B-20077D828A05}" sibTransId="{6A72843B-885C-4300-96E0-F5691D993916}"/>
    <dgm:cxn modelId="{BBB8E03B-265A-5D4D-8AE8-85AA3DC084C8}" type="presOf" srcId="{56BF8BB8-6BB6-184D-B964-D9E708A22EDA}" destId="{83E64D81-4FB3-45A9-933B-7B9FA66BEE92}" srcOrd="0" destOrd="0" presId="urn:microsoft.com/office/officeart/2008/layout/VerticalCurvedList"/>
    <dgm:cxn modelId="{5F424B3C-9FB2-784A-8663-CFFAD0EB05CA}" type="presOf" srcId="{89E59DF1-D14B-D44C-9B9E-B32F0DE0CA59}" destId="{7F76F81A-E156-8A44-B786-585C1E351261}" srcOrd="0" destOrd="0" presId="urn:microsoft.com/office/officeart/2008/layout/VerticalCurvedList"/>
    <dgm:cxn modelId="{ADAF6541-24F7-4D43-A25B-0DEC086EFF4E}" srcId="{4E182A69-8E5C-4B6D-A31A-56FF400949EF}" destId="{89E59DF1-D14B-D44C-9B9E-B32F0DE0CA59}" srcOrd="5" destOrd="0" parTransId="{39CB7CD7-EEA2-2F42-9CBE-9F3C27A639F7}" sibTransId="{3302D0AC-1D59-C649-BFCF-DEE02272B9F0}"/>
    <dgm:cxn modelId="{96D7AE62-EA36-F642-899E-A695805C0D19}" type="presOf" srcId="{26C3D789-0F20-4510-80A4-4492566D635A}" destId="{BC23788F-842F-D542-9BF9-3437DA242A89}" srcOrd="0" destOrd="0" presId="urn:microsoft.com/office/officeart/2008/layout/VerticalCurvedList"/>
    <dgm:cxn modelId="{0C60A654-9CAB-46E1-B8D0-E189D81AA00C}" srcId="{4E182A69-8E5C-4B6D-A31A-56FF400949EF}" destId="{62290C33-47EF-4599-9AB4-B9094AD987EF}" srcOrd="1" destOrd="0" parTransId="{A4AFCCC6-4EC8-4848-84E7-B2AF322116EE}" sibTransId="{4FBADD24-49A2-4458-8F29-B1B2ADBB1373}"/>
    <dgm:cxn modelId="{E1A10355-D7A5-4E62-B268-788AF710A9D7}" srcId="{4E182A69-8E5C-4B6D-A31A-56FF400949EF}" destId="{26C3D789-0F20-4510-80A4-4492566D635A}" srcOrd="3" destOrd="0" parTransId="{0C6116BD-3396-4CB5-BD2D-06FFFD4B355A}" sibTransId="{5EB22762-934C-403F-9151-7DEBC70F8ABE}"/>
    <dgm:cxn modelId="{8E076F9D-B7EB-4149-867C-84783AF613D2}" srcId="{4E182A69-8E5C-4B6D-A31A-56FF400949EF}" destId="{824595C7-F458-264A-AB79-8561CD50D3DE}" srcOrd="0" destOrd="0" parTransId="{6318C3E1-5199-0F43-B31A-E86A99F5B0A3}" sibTransId="{56BF8BB8-6BB6-184D-B964-D9E708A22EDA}"/>
    <dgm:cxn modelId="{36374CB4-CAEC-409C-A969-45D8E8ED764C}" srcId="{02C35E12-ECDD-413B-A9B5-FCEFE2C3D6BB}" destId="{8D1F279E-BD48-430F-B256-ABD80E177D59}" srcOrd="0" destOrd="0" parTransId="{F9306FB1-2D95-4F2F-9DB4-A183690D1A26}" sibTransId="{AA625DE9-D91D-4026-889E-A8B3F08D43D7}"/>
    <dgm:cxn modelId="{ADE70DB6-19E2-481F-B04C-109D8BCFAB4F}" srcId="{4E182A69-8E5C-4B6D-A31A-56FF400949EF}" destId="{02C35E12-ECDD-413B-A9B5-FCEFE2C3D6BB}" srcOrd="4" destOrd="0" parTransId="{4792116C-F760-4590-89EE-EA6B62F96BEF}" sibTransId="{0C23E376-F6AB-4B6A-8748-BCB0F0E799CB}"/>
    <dgm:cxn modelId="{DBC44ABB-3DE9-7E49-AE59-7B6CC4C8CEF4}" type="presOf" srcId="{62290C33-47EF-4599-9AB4-B9094AD987EF}" destId="{0E3ADEE3-2586-AA4B-9820-8E7D3D1A76F9}" srcOrd="0" destOrd="0" presId="urn:microsoft.com/office/officeart/2008/layout/VerticalCurvedList"/>
    <dgm:cxn modelId="{0616C5C4-34D0-B94C-B655-F2B2FAA7AF98}" type="presOf" srcId="{8D1F279E-BD48-430F-B256-ABD80E177D59}" destId="{5DB8353E-6E30-9244-B78A-6F0BD0E65255}" srcOrd="0" destOrd="1" presId="urn:microsoft.com/office/officeart/2008/layout/VerticalCurvedList"/>
    <dgm:cxn modelId="{E0F31EF9-4D85-0542-947D-FA65968BBDF7}" type="presOf" srcId="{5542350C-693F-4203-9A2A-C03D4B955C36}" destId="{8CE81C6D-A6A8-BE4B-B632-C8813A5A599C}" srcOrd="0" destOrd="0" presId="urn:microsoft.com/office/officeart/2008/layout/VerticalCurvedList"/>
    <dgm:cxn modelId="{F5FCB9FE-91F1-47C6-8597-D555ABCC02B8}" type="presOf" srcId="{4E182A69-8E5C-4B6D-A31A-56FF400949EF}" destId="{077C4497-0B57-47BA-B4E7-DDF2041C88D8}" srcOrd="0" destOrd="0" presId="urn:microsoft.com/office/officeart/2008/layout/VerticalCurvedList"/>
    <dgm:cxn modelId="{5D9942FE-0020-4C79-8823-390E90763CE0}" type="presParOf" srcId="{077C4497-0B57-47BA-B4E7-DDF2041C88D8}" destId="{B864441C-3565-402D-9197-06E1C3A79E72}" srcOrd="0" destOrd="0" presId="urn:microsoft.com/office/officeart/2008/layout/VerticalCurvedList"/>
    <dgm:cxn modelId="{F8565434-CC19-4ECC-8B77-B059EBDCBE2E}" type="presParOf" srcId="{B864441C-3565-402D-9197-06E1C3A79E72}" destId="{9CD7E142-03DB-42CE-98DE-B12EEDFFA330}" srcOrd="0" destOrd="0" presId="urn:microsoft.com/office/officeart/2008/layout/VerticalCurvedList"/>
    <dgm:cxn modelId="{85FF4DD7-071B-4275-86DB-1FBB8A8C10C8}" type="presParOf" srcId="{9CD7E142-03DB-42CE-98DE-B12EEDFFA330}" destId="{EBE847BD-A155-4FD0-B0C8-674EC60FC03C}" srcOrd="0" destOrd="0" presId="urn:microsoft.com/office/officeart/2008/layout/VerticalCurvedList"/>
    <dgm:cxn modelId="{31C5F20E-9484-4E2D-9BA5-75B8B77B1982}" type="presParOf" srcId="{9CD7E142-03DB-42CE-98DE-B12EEDFFA330}" destId="{83E64D81-4FB3-45A9-933B-7B9FA66BEE92}" srcOrd="1" destOrd="0" presId="urn:microsoft.com/office/officeart/2008/layout/VerticalCurvedList"/>
    <dgm:cxn modelId="{0BC51CEA-54CB-4D92-A153-CAC802774A72}" type="presParOf" srcId="{9CD7E142-03DB-42CE-98DE-B12EEDFFA330}" destId="{4379766F-A4E0-4977-84C1-85C4F48D0CF3}" srcOrd="2" destOrd="0" presId="urn:microsoft.com/office/officeart/2008/layout/VerticalCurvedList"/>
    <dgm:cxn modelId="{8B592012-66F0-4E3A-AFAC-D9DA0357842F}" type="presParOf" srcId="{9CD7E142-03DB-42CE-98DE-B12EEDFFA330}" destId="{A14C037A-F19B-41CE-97EB-E7A31B58E220}" srcOrd="3" destOrd="0" presId="urn:microsoft.com/office/officeart/2008/layout/VerticalCurvedList"/>
    <dgm:cxn modelId="{6802F684-876C-9142-B89B-88B800206DF5}" type="presParOf" srcId="{B864441C-3565-402D-9197-06E1C3A79E72}" destId="{C1BB10E7-F0F8-8444-8F12-31AE11DEAF02}" srcOrd="1" destOrd="0" presId="urn:microsoft.com/office/officeart/2008/layout/VerticalCurvedList"/>
    <dgm:cxn modelId="{A768EECC-1AB4-104F-A469-E82C205B59AF}" type="presParOf" srcId="{B864441C-3565-402D-9197-06E1C3A79E72}" destId="{5F83E6A0-DC10-1446-87B1-85D06DE40123}" srcOrd="2" destOrd="0" presId="urn:microsoft.com/office/officeart/2008/layout/VerticalCurvedList"/>
    <dgm:cxn modelId="{C2BF47B0-E611-7B4B-9491-88A543D3A4F6}" type="presParOf" srcId="{5F83E6A0-DC10-1446-87B1-85D06DE40123}" destId="{DCAE4E19-239F-2549-99C2-1E4CD03D8492}" srcOrd="0" destOrd="0" presId="urn:microsoft.com/office/officeart/2008/layout/VerticalCurvedList"/>
    <dgm:cxn modelId="{6F5ECDD4-E809-7844-AB52-1B2FE6DB7E99}" type="presParOf" srcId="{B864441C-3565-402D-9197-06E1C3A79E72}" destId="{0E3ADEE3-2586-AA4B-9820-8E7D3D1A76F9}" srcOrd="3" destOrd="0" presId="urn:microsoft.com/office/officeart/2008/layout/VerticalCurvedList"/>
    <dgm:cxn modelId="{83CD76E4-3D39-8E4A-B18A-503593B00417}" type="presParOf" srcId="{B864441C-3565-402D-9197-06E1C3A79E72}" destId="{2A4CD417-C444-914B-AF51-E42BFECDB1DA}" srcOrd="4" destOrd="0" presId="urn:microsoft.com/office/officeart/2008/layout/VerticalCurvedList"/>
    <dgm:cxn modelId="{B0BB7DD7-99F5-BD43-A53E-E240E04AFEB2}" type="presParOf" srcId="{2A4CD417-C444-914B-AF51-E42BFECDB1DA}" destId="{9D2DDC26-DDD6-450B-8CA7-6C6156FD3A48}" srcOrd="0" destOrd="0" presId="urn:microsoft.com/office/officeart/2008/layout/VerticalCurvedList"/>
    <dgm:cxn modelId="{2951F465-5A11-E041-A389-E627D7CB6565}" type="presParOf" srcId="{B864441C-3565-402D-9197-06E1C3A79E72}" destId="{8CE81C6D-A6A8-BE4B-B632-C8813A5A599C}" srcOrd="5" destOrd="0" presId="urn:microsoft.com/office/officeart/2008/layout/VerticalCurvedList"/>
    <dgm:cxn modelId="{E524CD40-4086-B04E-BEE4-229C9F552784}" type="presParOf" srcId="{B864441C-3565-402D-9197-06E1C3A79E72}" destId="{12188A82-0D66-9C4A-AD07-67D4BE04627D}" srcOrd="6" destOrd="0" presId="urn:microsoft.com/office/officeart/2008/layout/VerticalCurvedList"/>
    <dgm:cxn modelId="{CAEED40D-68F6-DE49-B6CD-EB5EB1290586}" type="presParOf" srcId="{12188A82-0D66-9C4A-AD07-67D4BE04627D}" destId="{2A312907-8F14-4A79-9CB1-B094E5839C17}" srcOrd="0" destOrd="0" presId="urn:microsoft.com/office/officeart/2008/layout/VerticalCurvedList"/>
    <dgm:cxn modelId="{5E5EA59B-B127-F544-ACFB-6A9C227AFBE6}" type="presParOf" srcId="{B864441C-3565-402D-9197-06E1C3A79E72}" destId="{BC23788F-842F-D542-9BF9-3437DA242A89}" srcOrd="7" destOrd="0" presId="urn:microsoft.com/office/officeart/2008/layout/VerticalCurvedList"/>
    <dgm:cxn modelId="{F4D28236-AF68-AC44-B7DC-D49966F4392A}" type="presParOf" srcId="{B864441C-3565-402D-9197-06E1C3A79E72}" destId="{CE740F62-6BF7-2840-AE64-1A49DE5F42C6}" srcOrd="8" destOrd="0" presId="urn:microsoft.com/office/officeart/2008/layout/VerticalCurvedList"/>
    <dgm:cxn modelId="{078C62DF-F70F-E34E-9B2A-3CE03A748EBE}" type="presParOf" srcId="{CE740F62-6BF7-2840-AE64-1A49DE5F42C6}" destId="{A4936995-8175-4878-A11B-4DF270A5D438}" srcOrd="0" destOrd="0" presId="urn:microsoft.com/office/officeart/2008/layout/VerticalCurvedList"/>
    <dgm:cxn modelId="{BC359C0B-D2DF-DB45-A9F2-AEBC5B4EC47A}" type="presParOf" srcId="{B864441C-3565-402D-9197-06E1C3A79E72}" destId="{5DB8353E-6E30-9244-B78A-6F0BD0E65255}" srcOrd="9" destOrd="0" presId="urn:microsoft.com/office/officeart/2008/layout/VerticalCurvedList"/>
    <dgm:cxn modelId="{9A6D64C2-FA8A-3E40-A613-A7B20BF28C84}" type="presParOf" srcId="{B864441C-3565-402D-9197-06E1C3A79E72}" destId="{551ADFAA-2881-B043-B3B9-208E7179FCD6}" srcOrd="10" destOrd="0" presId="urn:microsoft.com/office/officeart/2008/layout/VerticalCurvedList"/>
    <dgm:cxn modelId="{B9C5E85A-2985-F84B-9BD1-D02D4C079B5C}" type="presParOf" srcId="{551ADFAA-2881-B043-B3B9-208E7179FCD6}" destId="{F17F459B-0A73-4C3B-900D-F32C45CD86FA}" srcOrd="0" destOrd="0" presId="urn:microsoft.com/office/officeart/2008/layout/VerticalCurvedList"/>
    <dgm:cxn modelId="{B01DEC0E-E8BA-D746-8107-C05D7F2F0DC3}" type="presParOf" srcId="{B864441C-3565-402D-9197-06E1C3A79E72}" destId="{7F76F81A-E156-8A44-B786-585C1E351261}" srcOrd="11" destOrd="0" presId="urn:microsoft.com/office/officeart/2008/layout/VerticalCurvedList"/>
    <dgm:cxn modelId="{2791952B-66C2-724C-90A1-6497037D525C}" type="presParOf" srcId="{B864441C-3565-402D-9197-06E1C3A79E72}" destId="{9060A926-75EA-5D46-8D8E-5CA76DEC539E}" srcOrd="12" destOrd="0" presId="urn:microsoft.com/office/officeart/2008/layout/VerticalCurvedList"/>
    <dgm:cxn modelId="{D4CA61A3-4065-F440-A808-87F9C304C547}" type="presParOf" srcId="{9060A926-75EA-5D46-8D8E-5CA76DEC539E}" destId="{A2C50B6E-FE25-0448-8B4F-1B42F64530B6}"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4AD9D2B-0B19-47DF-9B69-D11D681CB0A9}" type="doc">
      <dgm:prSet loTypeId="urn:microsoft.com/office/officeart/2008/layout/LinedList" loCatId="list" qsTypeId="urn:microsoft.com/office/officeart/2005/8/quickstyle/simple5" qsCatId="simple" csTypeId="urn:microsoft.com/office/officeart/2005/8/colors/accent0_2" csCatId="mainScheme" phldr="1"/>
      <dgm:spPr/>
      <dgm:t>
        <a:bodyPr/>
        <a:lstStyle/>
        <a:p>
          <a:endParaRPr lang="en-US"/>
        </a:p>
      </dgm:t>
    </dgm:pt>
    <dgm:pt modelId="{F648F623-CCC2-47B8-9F13-C1CBEB481CDC}">
      <dgm:prSet phldrT="[Text]"/>
      <dgm:spPr/>
      <dgm:t>
        <a:bodyPr/>
        <a:lstStyle/>
        <a:p>
          <a:r>
            <a:rPr lang="en-US"/>
            <a:t>Training for law enforcement</a:t>
          </a:r>
        </a:p>
      </dgm:t>
    </dgm:pt>
    <dgm:pt modelId="{52A56DB6-B6B1-4165-B987-0B64F081066A}" type="parTrans" cxnId="{E68CE148-FA11-4EE7-BA0B-BD8D0E146918}">
      <dgm:prSet/>
      <dgm:spPr/>
      <dgm:t>
        <a:bodyPr/>
        <a:lstStyle/>
        <a:p>
          <a:endParaRPr lang="en-US"/>
        </a:p>
      </dgm:t>
    </dgm:pt>
    <dgm:pt modelId="{2B26371F-D5A8-4A1D-992B-4192487AC182}" type="sibTrans" cxnId="{E68CE148-FA11-4EE7-BA0B-BD8D0E146918}">
      <dgm:prSet/>
      <dgm:spPr/>
      <dgm:t>
        <a:bodyPr/>
        <a:lstStyle/>
        <a:p>
          <a:endParaRPr lang="en-US"/>
        </a:p>
      </dgm:t>
    </dgm:pt>
    <dgm:pt modelId="{14C1BD4D-A3A5-4927-9D93-6781A14F9F78}">
      <dgm:prSet/>
      <dgm:spPr/>
      <dgm:t>
        <a:bodyPr/>
        <a:lstStyle/>
        <a:p>
          <a:r>
            <a:rPr lang="en-US"/>
            <a:t>Intensive case management</a:t>
          </a:r>
          <a:endParaRPr lang="en-US" dirty="0"/>
        </a:p>
      </dgm:t>
    </dgm:pt>
    <dgm:pt modelId="{E4FF6E2D-5EB5-4BA1-82FD-C5A3262BF930}" type="parTrans" cxnId="{9921255E-DAD5-453A-A349-58534F70F06F}">
      <dgm:prSet/>
      <dgm:spPr/>
      <dgm:t>
        <a:bodyPr/>
        <a:lstStyle/>
        <a:p>
          <a:endParaRPr lang="en-US"/>
        </a:p>
      </dgm:t>
    </dgm:pt>
    <dgm:pt modelId="{B11DAC7C-5246-4572-BD2C-4591FA2C7237}" type="sibTrans" cxnId="{9921255E-DAD5-453A-A349-58534F70F06F}">
      <dgm:prSet/>
      <dgm:spPr/>
      <dgm:t>
        <a:bodyPr/>
        <a:lstStyle/>
        <a:p>
          <a:endParaRPr lang="en-US"/>
        </a:p>
      </dgm:t>
    </dgm:pt>
    <dgm:pt modelId="{F710A9F4-F371-43E5-9FE5-8D1AC4350F6D}">
      <dgm:prSet/>
      <dgm:spPr/>
      <dgm:t>
        <a:bodyPr/>
        <a:lstStyle/>
        <a:p>
          <a:r>
            <a:rPr lang="en-US" dirty="0"/>
            <a:t>Data sharing to enable </a:t>
          </a:r>
          <a:r>
            <a:rPr lang="en-US"/>
            <a:t>warm hand-offs</a:t>
          </a:r>
          <a:endParaRPr lang="en-US" dirty="0"/>
        </a:p>
      </dgm:t>
    </dgm:pt>
    <dgm:pt modelId="{E2194A76-72C0-4F7C-8EE7-A63AA23BC8A0}" type="parTrans" cxnId="{0054B2AE-EDBB-43FF-B850-8DAFEB412E53}">
      <dgm:prSet/>
      <dgm:spPr/>
      <dgm:t>
        <a:bodyPr/>
        <a:lstStyle/>
        <a:p>
          <a:endParaRPr lang="en-US"/>
        </a:p>
      </dgm:t>
    </dgm:pt>
    <dgm:pt modelId="{BAAE0D60-D664-438D-A2AD-7B43E5446BBC}" type="sibTrans" cxnId="{0054B2AE-EDBB-43FF-B850-8DAFEB412E53}">
      <dgm:prSet/>
      <dgm:spPr/>
      <dgm:t>
        <a:bodyPr/>
        <a:lstStyle/>
        <a:p>
          <a:endParaRPr lang="en-US"/>
        </a:p>
      </dgm:t>
    </dgm:pt>
    <dgm:pt modelId="{75B88418-E348-4B9B-8770-10D9B64E4887}">
      <dgm:prSet/>
      <dgm:spPr/>
      <dgm:t>
        <a:bodyPr/>
        <a:lstStyle/>
        <a:p>
          <a:r>
            <a:rPr lang="en-US"/>
            <a:t>Respite services for consumers and family members</a:t>
          </a:r>
          <a:endParaRPr lang="en-US" dirty="0"/>
        </a:p>
      </dgm:t>
    </dgm:pt>
    <dgm:pt modelId="{59517D1D-D02F-4179-92BA-281B20448A00}" type="parTrans" cxnId="{AE1B3EBA-A5FE-4FA3-A900-F39AA914FD16}">
      <dgm:prSet/>
      <dgm:spPr/>
      <dgm:t>
        <a:bodyPr/>
        <a:lstStyle/>
        <a:p>
          <a:endParaRPr lang="en-US"/>
        </a:p>
      </dgm:t>
    </dgm:pt>
    <dgm:pt modelId="{AD680DD5-2836-4EF4-BDD9-0BDD7E167350}" type="sibTrans" cxnId="{AE1B3EBA-A5FE-4FA3-A900-F39AA914FD16}">
      <dgm:prSet/>
      <dgm:spPr/>
      <dgm:t>
        <a:bodyPr/>
        <a:lstStyle/>
        <a:p>
          <a:endParaRPr lang="en-US"/>
        </a:p>
      </dgm:t>
    </dgm:pt>
    <dgm:pt modelId="{7672DFBF-752B-493C-8DF3-A935B73A0A1F}">
      <dgm:prSet/>
      <dgm:spPr/>
      <dgm:t>
        <a:bodyPr/>
        <a:lstStyle/>
        <a:p>
          <a:r>
            <a:rPr lang="en-US" dirty="0"/>
            <a:t>Restoration/sobering place in lieu of jail - link to services</a:t>
          </a:r>
        </a:p>
      </dgm:t>
    </dgm:pt>
    <dgm:pt modelId="{FB81C3FC-02F0-4E35-938F-17B95F0446EE}" type="parTrans" cxnId="{71BC4EC1-3938-4A3F-81C7-23442FAC4565}">
      <dgm:prSet/>
      <dgm:spPr/>
      <dgm:t>
        <a:bodyPr/>
        <a:lstStyle/>
        <a:p>
          <a:endParaRPr lang="en-US"/>
        </a:p>
      </dgm:t>
    </dgm:pt>
    <dgm:pt modelId="{053C4088-4283-45A1-A080-2E12DBE0C1C4}" type="sibTrans" cxnId="{71BC4EC1-3938-4A3F-81C7-23442FAC4565}">
      <dgm:prSet/>
      <dgm:spPr/>
      <dgm:t>
        <a:bodyPr/>
        <a:lstStyle/>
        <a:p>
          <a:endParaRPr lang="en-US"/>
        </a:p>
      </dgm:t>
    </dgm:pt>
    <dgm:pt modelId="{16C892A7-20B5-4C35-B398-5071F76AB4BE}">
      <dgm:prSet/>
      <dgm:spPr/>
      <dgm:t>
        <a:bodyPr/>
        <a:lstStyle/>
        <a:p>
          <a:r>
            <a:rPr lang="en-US" dirty="0"/>
            <a:t>Higher levels of care when needed</a:t>
          </a:r>
        </a:p>
      </dgm:t>
    </dgm:pt>
    <dgm:pt modelId="{73FCED2B-6E56-4F13-9478-9019A0600F25}" type="parTrans" cxnId="{AD99497C-4DC4-46F6-A0C6-7CECD34C63BB}">
      <dgm:prSet/>
      <dgm:spPr/>
      <dgm:t>
        <a:bodyPr/>
        <a:lstStyle/>
        <a:p>
          <a:endParaRPr lang="en-US"/>
        </a:p>
      </dgm:t>
    </dgm:pt>
    <dgm:pt modelId="{D363B20C-4A22-42BC-9FC9-D621E1B0CCD5}" type="sibTrans" cxnId="{AD99497C-4DC4-46F6-A0C6-7CECD34C63BB}">
      <dgm:prSet/>
      <dgm:spPr/>
      <dgm:t>
        <a:bodyPr/>
        <a:lstStyle/>
        <a:p>
          <a:endParaRPr lang="en-US"/>
        </a:p>
      </dgm:t>
    </dgm:pt>
    <dgm:pt modelId="{5DBCF0F1-EFA8-514D-A943-86338C4C9B72}">
      <dgm:prSet/>
      <dgm:spPr/>
      <dgm:t>
        <a:bodyPr/>
        <a:lstStyle/>
        <a:p>
          <a:r>
            <a:rPr lang="en-US" dirty="0"/>
            <a:t>Enrollment in Medicaid inside jails</a:t>
          </a:r>
        </a:p>
      </dgm:t>
    </dgm:pt>
    <dgm:pt modelId="{3E52696B-E478-4F47-A451-95587BB859D5}" type="parTrans" cxnId="{06DAE3C2-A47F-4649-9830-2E06D0B28C43}">
      <dgm:prSet/>
      <dgm:spPr/>
      <dgm:t>
        <a:bodyPr/>
        <a:lstStyle/>
        <a:p>
          <a:endParaRPr lang="en-US"/>
        </a:p>
      </dgm:t>
    </dgm:pt>
    <dgm:pt modelId="{8A5A7C87-6002-F24D-8E9A-8063F70A8D81}" type="sibTrans" cxnId="{06DAE3C2-A47F-4649-9830-2E06D0B28C43}">
      <dgm:prSet/>
      <dgm:spPr/>
      <dgm:t>
        <a:bodyPr/>
        <a:lstStyle/>
        <a:p>
          <a:endParaRPr lang="en-US"/>
        </a:p>
      </dgm:t>
    </dgm:pt>
    <dgm:pt modelId="{0EEDA885-9606-4594-862B-1C196D6B8574}" type="pres">
      <dgm:prSet presAssocID="{94AD9D2B-0B19-47DF-9B69-D11D681CB0A9}" presName="vert0" presStyleCnt="0">
        <dgm:presLayoutVars>
          <dgm:dir/>
          <dgm:animOne val="branch"/>
          <dgm:animLvl val="lvl"/>
        </dgm:presLayoutVars>
      </dgm:prSet>
      <dgm:spPr/>
    </dgm:pt>
    <dgm:pt modelId="{071A5938-D68C-46B0-9A75-914206A8F561}" type="pres">
      <dgm:prSet presAssocID="{F648F623-CCC2-47B8-9F13-C1CBEB481CDC}" presName="thickLine" presStyleLbl="alignNode1" presStyleIdx="0" presStyleCnt="7"/>
      <dgm:spPr/>
    </dgm:pt>
    <dgm:pt modelId="{DCF54A1F-533B-44BD-8480-0A20E34D880D}" type="pres">
      <dgm:prSet presAssocID="{F648F623-CCC2-47B8-9F13-C1CBEB481CDC}" presName="horz1" presStyleCnt="0"/>
      <dgm:spPr/>
    </dgm:pt>
    <dgm:pt modelId="{0375EF4A-DB45-4CBF-8ED8-AB6C7335F612}" type="pres">
      <dgm:prSet presAssocID="{F648F623-CCC2-47B8-9F13-C1CBEB481CDC}" presName="tx1" presStyleLbl="revTx" presStyleIdx="0" presStyleCnt="7"/>
      <dgm:spPr/>
    </dgm:pt>
    <dgm:pt modelId="{0CF10618-1192-4B74-98DA-CFEA8C90E636}" type="pres">
      <dgm:prSet presAssocID="{F648F623-CCC2-47B8-9F13-C1CBEB481CDC}" presName="vert1" presStyleCnt="0"/>
      <dgm:spPr/>
    </dgm:pt>
    <dgm:pt modelId="{887C58A7-4397-4563-AD5B-A9AD0478C648}" type="pres">
      <dgm:prSet presAssocID="{14C1BD4D-A3A5-4927-9D93-6781A14F9F78}" presName="thickLine" presStyleLbl="alignNode1" presStyleIdx="1" presStyleCnt="7"/>
      <dgm:spPr/>
    </dgm:pt>
    <dgm:pt modelId="{00525DD5-4E00-4FAA-AECE-2426465EF9B2}" type="pres">
      <dgm:prSet presAssocID="{14C1BD4D-A3A5-4927-9D93-6781A14F9F78}" presName="horz1" presStyleCnt="0"/>
      <dgm:spPr/>
    </dgm:pt>
    <dgm:pt modelId="{4E07048D-4035-44BC-87EC-1D4A3933D399}" type="pres">
      <dgm:prSet presAssocID="{14C1BD4D-A3A5-4927-9D93-6781A14F9F78}" presName="tx1" presStyleLbl="revTx" presStyleIdx="1" presStyleCnt="7"/>
      <dgm:spPr/>
    </dgm:pt>
    <dgm:pt modelId="{CA68EAC8-5899-4BCD-9F8D-6D5B88C09608}" type="pres">
      <dgm:prSet presAssocID="{14C1BD4D-A3A5-4927-9D93-6781A14F9F78}" presName="vert1" presStyleCnt="0"/>
      <dgm:spPr/>
    </dgm:pt>
    <dgm:pt modelId="{CA6F736F-FE36-4E5B-A7EC-0CF11F220D3C}" type="pres">
      <dgm:prSet presAssocID="{F710A9F4-F371-43E5-9FE5-8D1AC4350F6D}" presName="thickLine" presStyleLbl="alignNode1" presStyleIdx="2" presStyleCnt="7"/>
      <dgm:spPr/>
    </dgm:pt>
    <dgm:pt modelId="{870BCD3D-CEE4-4E8D-A8CF-78A9B98E8E59}" type="pres">
      <dgm:prSet presAssocID="{F710A9F4-F371-43E5-9FE5-8D1AC4350F6D}" presName="horz1" presStyleCnt="0"/>
      <dgm:spPr/>
    </dgm:pt>
    <dgm:pt modelId="{A159A873-47D4-4F08-991D-39A7F8FB227E}" type="pres">
      <dgm:prSet presAssocID="{F710A9F4-F371-43E5-9FE5-8D1AC4350F6D}" presName="tx1" presStyleLbl="revTx" presStyleIdx="2" presStyleCnt="7"/>
      <dgm:spPr/>
    </dgm:pt>
    <dgm:pt modelId="{5A9AD552-C33D-459B-80B0-D33EF1AFED0D}" type="pres">
      <dgm:prSet presAssocID="{F710A9F4-F371-43E5-9FE5-8D1AC4350F6D}" presName="vert1" presStyleCnt="0"/>
      <dgm:spPr/>
    </dgm:pt>
    <dgm:pt modelId="{FF05EEC2-458C-854E-B817-4270C390E3CB}" type="pres">
      <dgm:prSet presAssocID="{5DBCF0F1-EFA8-514D-A943-86338C4C9B72}" presName="thickLine" presStyleLbl="alignNode1" presStyleIdx="3" presStyleCnt="7"/>
      <dgm:spPr/>
    </dgm:pt>
    <dgm:pt modelId="{16A60878-4E86-8A43-BBF5-27242106AAEC}" type="pres">
      <dgm:prSet presAssocID="{5DBCF0F1-EFA8-514D-A943-86338C4C9B72}" presName="horz1" presStyleCnt="0"/>
      <dgm:spPr/>
    </dgm:pt>
    <dgm:pt modelId="{9C5DF204-1A61-8D4B-B4F0-2761A47B93DC}" type="pres">
      <dgm:prSet presAssocID="{5DBCF0F1-EFA8-514D-A943-86338C4C9B72}" presName="tx1" presStyleLbl="revTx" presStyleIdx="3" presStyleCnt="7"/>
      <dgm:spPr/>
    </dgm:pt>
    <dgm:pt modelId="{5D215002-EC8B-A449-954D-F7654B675B0D}" type="pres">
      <dgm:prSet presAssocID="{5DBCF0F1-EFA8-514D-A943-86338C4C9B72}" presName="vert1" presStyleCnt="0"/>
      <dgm:spPr/>
    </dgm:pt>
    <dgm:pt modelId="{A188CFD2-782C-46FC-BA8F-79D142D8F4DD}" type="pres">
      <dgm:prSet presAssocID="{75B88418-E348-4B9B-8770-10D9B64E4887}" presName="thickLine" presStyleLbl="alignNode1" presStyleIdx="4" presStyleCnt="7"/>
      <dgm:spPr/>
    </dgm:pt>
    <dgm:pt modelId="{C043FD08-03B5-4F09-836A-2F1864C3A7E4}" type="pres">
      <dgm:prSet presAssocID="{75B88418-E348-4B9B-8770-10D9B64E4887}" presName="horz1" presStyleCnt="0"/>
      <dgm:spPr/>
    </dgm:pt>
    <dgm:pt modelId="{0E4AB196-22BB-4714-95F4-0C36A32BBFAF}" type="pres">
      <dgm:prSet presAssocID="{75B88418-E348-4B9B-8770-10D9B64E4887}" presName="tx1" presStyleLbl="revTx" presStyleIdx="4" presStyleCnt="7"/>
      <dgm:spPr/>
    </dgm:pt>
    <dgm:pt modelId="{0E593D80-0894-449F-B717-1CDC85344B50}" type="pres">
      <dgm:prSet presAssocID="{75B88418-E348-4B9B-8770-10D9B64E4887}" presName="vert1" presStyleCnt="0"/>
      <dgm:spPr/>
    </dgm:pt>
    <dgm:pt modelId="{651D8F5D-80D4-4CF8-8C47-091900674DC7}" type="pres">
      <dgm:prSet presAssocID="{7672DFBF-752B-493C-8DF3-A935B73A0A1F}" presName="thickLine" presStyleLbl="alignNode1" presStyleIdx="5" presStyleCnt="7"/>
      <dgm:spPr/>
    </dgm:pt>
    <dgm:pt modelId="{74A0ED55-BACE-4879-89C8-1FBD5D24BB85}" type="pres">
      <dgm:prSet presAssocID="{7672DFBF-752B-493C-8DF3-A935B73A0A1F}" presName="horz1" presStyleCnt="0"/>
      <dgm:spPr/>
    </dgm:pt>
    <dgm:pt modelId="{9C87873D-1EA2-473F-9A01-9A9BACC44C8D}" type="pres">
      <dgm:prSet presAssocID="{7672DFBF-752B-493C-8DF3-A935B73A0A1F}" presName="tx1" presStyleLbl="revTx" presStyleIdx="5" presStyleCnt="7"/>
      <dgm:spPr/>
    </dgm:pt>
    <dgm:pt modelId="{5E47C2C0-162C-4BF0-A0D1-C0B98ED3CCC1}" type="pres">
      <dgm:prSet presAssocID="{7672DFBF-752B-493C-8DF3-A935B73A0A1F}" presName="vert1" presStyleCnt="0"/>
      <dgm:spPr/>
    </dgm:pt>
    <dgm:pt modelId="{CA6729BB-1A52-4A3C-8789-E66EB22B3832}" type="pres">
      <dgm:prSet presAssocID="{16C892A7-20B5-4C35-B398-5071F76AB4BE}" presName="thickLine" presStyleLbl="alignNode1" presStyleIdx="6" presStyleCnt="7"/>
      <dgm:spPr/>
    </dgm:pt>
    <dgm:pt modelId="{B7084FC9-177E-4FC0-BC47-05DFD7D5BE56}" type="pres">
      <dgm:prSet presAssocID="{16C892A7-20B5-4C35-B398-5071F76AB4BE}" presName="horz1" presStyleCnt="0"/>
      <dgm:spPr/>
    </dgm:pt>
    <dgm:pt modelId="{CBCD4E16-DF4B-4146-86BA-FC521DAA6E2C}" type="pres">
      <dgm:prSet presAssocID="{16C892A7-20B5-4C35-B398-5071F76AB4BE}" presName="tx1" presStyleLbl="revTx" presStyleIdx="6" presStyleCnt="7"/>
      <dgm:spPr/>
    </dgm:pt>
    <dgm:pt modelId="{4F6FA7E4-7575-4AE4-9ECF-D0F2F262C3BE}" type="pres">
      <dgm:prSet presAssocID="{16C892A7-20B5-4C35-B398-5071F76AB4BE}" presName="vert1" presStyleCnt="0"/>
      <dgm:spPr/>
    </dgm:pt>
  </dgm:ptLst>
  <dgm:cxnLst>
    <dgm:cxn modelId="{E4F3DA0C-ABBC-45F1-975B-209F60485C68}" type="presOf" srcId="{F710A9F4-F371-43E5-9FE5-8D1AC4350F6D}" destId="{A159A873-47D4-4F08-991D-39A7F8FB227E}" srcOrd="0" destOrd="0" presId="urn:microsoft.com/office/officeart/2008/layout/LinedList"/>
    <dgm:cxn modelId="{9921255E-DAD5-453A-A349-58534F70F06F}" srcId="{94AD9D2B-0B19-47DF-9B69-D11D681CB0A9}" destId="{14C1BD4D-A3A5-4927-9D93-6781A14F9F78}" srcOrd="1" destOrd="0" parTransId="{E4FF6E2D-5EB5-4BA1-82FD-C5A3262BF930}" sibTransId="{B11DAC7C-5246-4572-BD2C-4591FA2C7237}"/>
    <dgm:cxn modelId="{8EA8F45F-1D83-4D28-9DA1-B7EC64C9DF47}" type="presOf" srcId="{94AD9D2B-0B19-47DF-9B69-D11D681CB0A9}" destId="{0EEDA885-9606-4594-862B-1C196D6B8574}" srcOrd="0" destOrd="0" presId="urn:microsoft.com/office/officeart/2008/layout/LinedList"/>
    <dgm:cxn modelId="{E68CE148-FA11-4EE7-BA0B-BD8D0E146918}" srcId="{94AD9D2B-0B19-47DF-9B69-D11D681CB0A9}" destId="{F648F623-CCC2-47B8-9F13-C1CBEB481CDC}" srcOrd="0" destOrd="0" parTransId="{52A56DB6-B6B1-4165-B987-0B64F081066A}" sibTransId="{2B26371F-D5A8-4A1D-992B-4192487AC182}"/>
    <dgm:cxn modelId="{578C326A-BD84-4403-A864-ADB7AB861313}" type="presOf" srcId="{14C1BD4D-A3A5-4927-9D93-6781A14F9F78}" destId="{4E07048D-4035-44BC-87EC-1D4A3933D399}" srcOrd="0" destOrd="0" presId="urn:microsoft.com/office/officeart/2008/layout/LinedList"/>
    <dgm:cxn modelId="{01C64C6A-B42D-43EB-8CEE-115A3DDE0389}" type="presOf" srcId="{16C892A7-20B5-4C35-B398-5071F76AB4BE}" destId="{CBCD4E16-DF4B-4146-86BA-FC521DAA6E2C}" srcOrd="0" destOrd="0" presId="urn:microsoft.com/office/officeart/2008/layout/LinedList"/>
    <dgm:cxn modelId="{39919D4B-A835-47F8-9677-3E5A8E64EC04}" type="presOf" srcId="{7672DFBF-752B-493C-8DF3-A935B73A0A1F}" destId="{9C87873D-1EA2-473F-9A01-9A9BACC44C8D}" srcOrd="0" destOrd="0" presId="urn:microsoft.com/office/officeart/2008/layout/LinedList"/>
    <dgm:cxn modelId="{3AFA0F4C-F0C9-4A79-839A-50E949116EE2}" type="presOf" srcId="{75B88418-E348-4B9B-8770-10D9B64E4887}" destId="{0E4AB196-22BB-4714-95F4-0C36A32BBFAF}" srcOrd="0" destOrd="0" presId="urn:microsoft.com/office/officeart/2008/layout/LinedList"/>
    <dgm:cxn modelId="{AD99497C-4DC4-46F6-A0C6-7CECD34C63BB}" srcId="{94AD9D2B-0B19-47DF-9B69-D11D681CB0A9}" destId="{16C892A7-20B5-4C35-B398-5071F76AB4BE}" srcOrd="6" destOrd="0" parTransId="{73FCED2B-6E56-4F13-9478-9019A0600F25}" sibTransId="{D363B20C-4A22-42BC-9FC9-D621E1B0CCD5}"/>
    <dgm:cxn modelId="{186375A2-FF1C-5C48-A7B4-5D8740B4A04C}" type="presOf" srcId="{5DBCF0F1-EFA8-514D-A943-86338C4C9B72}" destId="{9C5DF204-1A61-8D4B-B4F0-2761A47B93DC}" srcOrd="0" destOrd="0" presId="urn:microsoft.com/office/officeart/2008/layout/LinedList"/>
    <dgm:cxn modelId="{0054B2AE-EDBB-43FF-B850-8DAFEB412E53}" srcId="{94AD9D2B-0B19-47DF-9B69-D11D681CB0A9}" destId="{F710A9F4-F371-43E5-9FE5-8D1AC4350F6D}" srcOrd="2" destOrd="0" parTransId="{E2194A76-72C0-4F7C-8EE7-A63AA23BC8A0}" sibTransId="{BAAE0D60-D664-438D-A2AD-7B43E5446BBC}"/>
    <dgm:cxn modelId="{AE1B3EBA-A5FE-4FA3-A900-F39AA914FD16}" srcId="{94AD9D2B-0B19-47DF-9B69-D11D681CB0A9}" destId="{75B88418-E348-4B9B-8770-10D9B64E4887}" srcOrd="4" destOrd="0" parTransId="{59517D1D-D02F-4179-92BA-281B20448A00}" sibTransId="{AD680DD5-2836-4EF4-BDD9-0BDD7E167350}"/>
    <dgm:cxn modelId="{71BC4EC1-3938-4A3F-81C7-23442FAC4565}" srcId="{94AD9D2B-0B19-47DF-9B69-D11D681CB0A9}" destId="{7672DFBF-752B-493C-8DF3-A935B73A0A1F}" srcOrd="5" destOrd="0" parTransId="{FB81C3FC-02F0-4E35-938F-17B95F0446EE}" sibTransId="{053C4088-4283-45A1-A080-2E12DBE0C1C4}"/>
    <dgm:cxn modelId="{06DAE3C2-A47F-4649-9830-2E06D0B28C43}" srcId="{94AD9D2B-0B19-47DF-9B69-D11D681CB0A9}" destId="{5DBCF0F1-EFA8-514D-A943-86338C4C9B72}" srcOrd="3" destOrd="0" parTransId="{3E52696B-E478-4F47-A451-95587BB859D5}" sibTransId="{8A5A7C87-6002-F24D-8E9A-8063F70A8D81}"/>
    <dgm:cxn modelId="{991BBECC-A7FA-4CB5-BF1B-B5742D7A268E}" type="presOf" srcId="{F648F623-CCC2-47B8-9F13-C1CBEB481CDC}" destId="{0375EF4A-DB45-4CBF-8ED8-AB6C7335F612}" srcOrd="0" destOrd="0" presId="urn:microsoft.com/office/officeart/2008/layout/LinedList"/>
    <dgm:cxn modelId="{5A24252D-8528-49E4-9A55-15C03E11DAA2}" type="presParOf" srcId="{0EEDA885-9606-4594-862B-1C196D6B8574}" destId="{071A5938-D68C-46B0-9A75-914206A8F561}" srcOrd="0" destOrd="0" presId="urn:microsoft.com/office/officeart/2008/layout/LinedList"/>
    <dgm:cxn modelId="{EABD9883-72B8-4289-A153-8955CF3468BE}" type="presParOf" srcId="{0EEDA885-9606-4594-862B-1C196D6B8574}" destId="{DCF54A1F-533B-44BD-8480-0A20E34D880D}" srcOrd="1" destOrd="0" presId="urn:microsoft.com/office/officeart/2008/layout/LinedList"/>
    <dgm:cxn modelId="{4F4B9449-D658-4262-BA3E-80BBD15FA691}" type="presParOf" srcId="{DCF54A1F-533B-44BD-8480-0A20E34D880D}" destId="{0375EF4A-DB45-4CBF-8ED8-AB6C7335F612}" srcOrd="0" destOrd="0" presId="urn:microsoft.com/office/officeart/2008/layout/LinedList"/>
    <dgm:cxn modelId="{51973695-435B-411F-99A9-1FF4A51D4BBE}" type="presParOf" srcId="{DCF54A1F-533B-44BD-8480-0A20E34D880D}" destId="{0CF10618-1192-4B74-98DA-CFEA8C90E636}" srcOrd="1" destOrd="0" presId="urn:microsoft.com/office/officeart/2008/layout/LinedList"/>
    <dgm:cxn modelId="{2E1E5D10-AB74-487D-912A-74A14503408A}" type="presParOf" srcId="{0EEDA885-9606-4594-862B-1C196D6B8574}" destId="{887C58A7-4397-4563-AD5B-A9AD0478C648}" srcOrd="2" destOrd="0" presId="urn:microsoft.com/office/officeart/2008/layout/LinedList"/>
    <dgm:cxn modelId="{86664651-2D88-477E-8A19-1CCACAA576A1}" type="presParOf" srcId="{0EEDA885-9606-4594-862B-1C196D6B8574}" destId="{00525DD5-4E00-4FAA-AECE-2426465EF9B2}" srcOrd="3" destOrd="0" presId="urn:microsoft.com/office/officeart/2008/layout/LinedList"/>
    <dgm:cxn modelId="{FCB0E825-A8C0-4C45-A04C-F6FE5DEAA090}" type="presParOf" srcId="{00525DD5-4E00-4FAA-AECE-2426465EF9B2}" destId="{4E07048D-4035-44BC-87EC-1D4A3933D399}" srcOrd="0" destOrd="0" presId="urn:microsoft.com/office/officeart/2008/layout/LinedList"/>
    <dgm:cxn modelId="{86DDB759-A1C7-48F9-98F8-78FB907051F4}" type="presParOf" srcId="{00525DD5-4E00-4FAA-AECE-2426465EF9B2}" destId="{CA68EAC8-5899-4BCD-9F8D-6D5B88C09608}" srcOrd="1" destOrd="0" presId="urn:microsoft.com/office/officeart/2008/layout/LinedList"/>
    <dgm:cxn modelId="{93F70358-3763-4548-B2EF-9F8F2C0C16F1}" type="presParOf" srcId="{0EEDA885-9606-4594-862B-1C196D6B8574}" destId="{CA6F736F-FE36-4E5B-A7EC-0CF11F220D3C}" srcOrd="4" destOrd="0" presId="urn:microsoft.com/office/officeart/2008/layout/LinedList"/>
    <dgm:cxn modelId="{2DAE2C1D-F37B-47EC-8D18-5BE7506211A3}" type="presParOf" srcId="{0EEDA885-9606-4594-862B-1C196D6B8574}" destId="{870BCD3D-CEE4-4E8D-A8CF-78A9B98E8E59}" srcOrd="5" destOrd="0" presId="urn:microsoft.com/office/officeart/2008/layout/LinedList"/>
    <dgm:cxn modelId="{68679689-C8C3-4E1C-A37B-7DE3EF4BCA8A}" type="presParOf" srcId="{870BCD3D-CEE4-4E8D-A8CF-78A9B98E8E59}" destId="{A159A873-47D4-4F08-991D-39A7F8FB227E}" srcOrd="0" destOrd="0" presId="urn:microsoft.com/office/officeart/2008/layout/LinedList"/>
    <dgm:cxn modelId="{D03BA98E-923C-4F85-98BF-DF8A7A257888}" type="presParOf" srcId="{870BCD3D-CEE4-4E8D-A8CF-78A9B98E8E59}" destId="{5A9AD552-C33D-459B-80B0-D33EF1AFED0D}" srcOrd="1" destOrd="0" presId="urn:microsoft.com/office/officeart/2008/layout/LinedList"/>
    <dgm:cxn modelId="{2B6234C0-9E19-AA4E-B605-B88353610F3A}" type="presParOf" srcId="{0EEDA885-9606-4594-862B-1C196D6B8574}" destId="{FF05EEC2-458C-854E-B817-4270C390E3CB}" srcOrd="6" destOrd="0" presId="urn:microsoft.com/office/officeart/2008/layout/LinedList"/>
    <dgm:cxn modelId="{0A9A733E-DEA8-C746-B99D-F9090D6A9791}" type="presParOf" srcId="{0EEDA885-9606-4594-862B-1C196D6B8574}" destId="{16A60878-4E86-8A43-BBF5-27242106AAEC}" srcOrd="7" destOrd="0" presId="urn:microsoft.com/office/officeart/2008/layout/LinedList"/>
    <dgm:cxn modelId="{3CB27A54-8049-374E-9A9E-9C2AECD6BE7C}" type="presParOf" srcId="{16A60878-4E86-8A43-BBF5-27242106AAEC}" destId="{9C5DF204-1A61-8D4B-B4F0-2761A47B93DC}" srcOrd="0" destOrd="0" presId="urn:microsoft.com/office/officeart/2008/layout/LinedList"/>
    <dgm:cxn modelId="{0122FF7B-B318-3A46-8371-BAC7FBAB78E3}" type="presParOf" srcId="{16A60878-4E86-8A43-BBF5-27242106AAEC}" destId="{5D215002-EC8B-A449-954D-F7654B675B0D}" srcOrd="1" destOrd="0" presId="urn:microsoft.com/office/officeart/2008/layout/LinedList"/>
    <dgm:cxn modelId="{430223E8-E305-4E1E-B66C-BDE5A1CFE22E}" type="presParOf" srcId="{0EEDA885-9606-4594-862B-1C196D6B8574}" destId="{A188CFD2-782C-46FC-BA8F-79D142D8F4DD}" srcOrd="8" destOrd="0" presId="urn:microsoft.com/office/officeart/2008/layout/LinedList"/>
    <dgm:cxn modelId="{FDEF26FD-AB04-4261-8ED5-345104E0B237}" type="presParOf" srcId="{0EEDA885-9606-4594-862B-1C196D6B8574}" destId="{C043FD08-03B5-4F09-836A-2F1864C3A7E4}" srcOrd="9" destOrd="0" presId="urn:microsoft.com/office/officeart/2008/layout/LinedList"/>
    <dgm:cxn modelId="{60B20762-F73D-4BCE-8BCD-BF5543821B0F}" type="presParOf" srcId="{C043FD08-03B5-4F09-836A-2F1864C3A7E4}" destId="{0E4AB196-22BB-4714-95F4-0C36A32BBFAF}" srcOrd="0" destOrd="0" presId="urn:microsoft.com/office/officeart/2008/layout/LinedList"/>
    <dgm:cxn modelId="{3E0D6321-5E84-4D9F-87F1-7A65A0039D34}" type="presParOf" srcId="{C043FD08-03B5-4F09-836A-2F1864C3A7E4}" destId="{0E593D80-0894-449F-B717-1CDC85344B50}" srcOrd="1" destOrd="0" presId="urn:microsoft.com/office/officeart/2008/layout/LinedList"/>
    <dgm:cxn modelId="{8E17D8F8-1CD8-4BFE-9260-7C87E5D243EB}" type="presParOf" srcId="{0EEDA885-9606-4594-862B-1C196D6B8574}" destId="{651D8F5D-80D4-4CF8-8C47-091900674DC7}" srcOrd="10" destOrd="0" presId="urn:microsoft.com/office/officeart/2008/layout/LinedList"/>
    <dgm:cxn modelId="{82B36C7E-DE50-4E70-8B8D-DBF649D60DEF}" type="presParOf" srcId="{0EEDA885-9606-4594-862B-1C196D6B8574}" destId="{74A0ED55-BACE-4879-89C8-1FBD5D24BB85}" srcOrd="11" destOrd="0" presId="urn:microsoft.com/office/officeart/2008/layout/LinedList"/>
    <dgm:cxn modelId="{D02B352F-A940-4A21-B23F-E6B622B50399}" type="presParOf" srcId="{74A0ED55-BACE-4879-89C8-1FBD5D24BB85}" destId="{9C87873D-1EA2-473F-9A01-9A9BACC44C8D}" srcOrd="0" destOrd="0" presId="urn:microsoft.com/office/officeart/2008/layout/LinedList"/>
    <dgm:cxn modelId="{BA08CB8E-04AD-419C-A9F1-7F89AFCFC6FA}" type="presParOf" srcId="{74A0ED55-BACE-4879-89C8-1FBD5D24BB85}" destId="{5E47C2C0-162C-4BF0-A0D1-C0B98ED3CCC1}" srcOrd="1" destOrd="0" presId="urn:microsoft.com/office/officeart/2008/layout/LinedList"/>
    <dgm:cxn modelId="{FC70DDE7-A623-4464-8D84-5D1BB9226705}" type="presParOf" srcId="{0EEDA885-9606-4594-862B-1C196D6B8574}" destId="{CA6729BB-1A52-4A3C-8789-E66EB22B3832}" srcOrd="12" destOrd="0" presId="urn:microsoft.com/office/officeart/2008/layout/LinedList"/>
    <dgm:cxn modelId="{4DEF6912-266B-4C0E-99D0-1BDFC67F4683}" type="presParOf" srcId="{0EEDA885-9606-4594-862B-1C196D6B8574}" destId="{B7084FC9-177E-4FC0-BC47-05DFD7D5BE56}" srcOrd="13" destOrd="0" presId="urn:microsoft.com/office/officeart/2008/layout/LinedList"/>
    <dgm:cxn modelId="{5FCBC21C-335A-433B-B5D1-79CA7CF6C3D5}" type="presParOf" srcId="{B7084FC9-177E-4FC0-BC47-05DFD7D5BE56}" destId="{CBCD4E16-DF4B-4146-86BA-FC521DAA6E2C}" srcOrd="0" destOrd="0" presId="urn:microsoft.com/office/officeart/2008/layout/LinedList"/>
    <dgm:cxn modelId="{F5CC9F6A-FC54-4398-9BC8-13CC7A88CAD4}" type="presParOf" srcId="{B7084FC9-177E-4FC0-BC47-05DFD7D5BE56}" destId="{4F6FA7E4-7575-4AE4-9ECF-D0F2F262C3BE}"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E182A69-8E5C-4B6D-A31A-56FF400949EF}" type="doc">
      <dgm:prSet loTypeId="urn:microsoft.com/office/officeart/2005/8/layout/hList7" loCatId="list" qsTypeId="urn:microsoft.com/office/officeart/2005/8/quickstyle/simple1" qsCatId="simple" csTypeId="urn:microsoft.com/office/officeart/2005/8/colors/accent1_2" csCatId="accent1" phldr="1"/>
      <dgm:spPr/>
      <dgm:t>
        <a:bodyPr/>
        <a:lstStyle/>
        <a:p>
          <a:endParaRPr lang="en-US"/>
        </a:p>
      </dgm:t>
    </dgm:pt>
    <dgm:pt modelId="{62290C33-47EF-4599-9AB4-B9094AD987EF}">
      <dgm:prSet phldrT="[Text]"/>
      <dgm:spPr/>
      <dgm:t>
        <a:bodyPr/>
        <a:lstStyle/>
        <a:p>
          <a:r>
            <a:rPr lang="en-US" dirty="0"/>
            <a:t>Maximize use of mid-level providers supported by telehealth</a:t>
          </a:r>
        </a:p>
      </dgm:t>
    </dgm:pt>
    <dgm:pt modelId="{A4AFCCC6-4EC8-4848-84E7-B2AF322116EE}" type="parTrans" cxnId="{0C60A654-9CAB-46E1-B8D0-E189D81AA00C}">
      <dgm:prSet/>
      <dgm:spPr/>
      <dgm:t>
        <a:bodyPr/>
        <a:lstStyle/>
        <a:p>
          <a:endParaRPr lang="en-US"/>
        </a:p>
      </dgm:t>
    </dgm:pt>
    <dgm:pt modelId="{4FBADD24-49A2-4458-8F29-B1B2ADBB1373}" type="sibTrans" cxnId="{0C60A654-9CAB-46E1-B8D0-E189D81AA00C}">
      <dgm:prSet/>
      <dgm:spPr/>
      <dgm:t>
        <a:bodyPr/>
        <a:lstStyle/>
        <a:p>
          <a:endParaRPr lang="en-US"/>
        </a:p>
      </dgm:t>
    </dgm:pt>
    <dgm:pt modelId="{5542350C-693F-4203-9A2A-C03D4B955C36}">
      <dgm:prSet/>
      <dgm:spPr/>
      <dgm:t>
        <a:bodyPr/>
        <a:lstStyle/>
        <a:p>
          <a:r>
            <a:rPr lang="en-US" dirty="0"/>
            <a:t>Use paraprofessionals and EMTs with support</a:t>
          </a:r>
        </a:p>
      </dgm:t>
    </dgm:pt>
    <dgm:pt modelId="{5DDAAF79-8476-4E54-991B-20077D828A05}" type="parTrans" cxnId="{DB88402C-0732-4CAD-83E1-5C71AE7E2869}">
      <dgm:prSet/>
      <dgm:spPr/>
      <dgm:t>
        <a:bodyPr/>
        <a:lstStyle/>
        <a:p>
          <a:endParaRPr lang="en-US"/>
        </a:p>
      </dgm:t>
    </dgm:pt>
    <dgm:pt modelId="{6A72843B-885C-4300-96E0-F5691D993916}" type="sibTrans" cxnId="{DB88402C-0732-4CAD-83E1-5C71AE7E2869}">
      <dgm:prSet/>
      <dgm:spPr/>
      <dgm:t>
        <a:bodyPr/>
        <a:lstStyle/>
        <a:p>
          <a:endParaRPr lang="en-US"/>
        </a:p>
      </dgm:t>
    </dgm:pt>
    <dgm:pt modelId="{26C3D789-0F20-4510-80A4-4492566D635A}">
      <dgm:prSet/>
      <dgm:spPr/>
      <dgm:t>
        <a:bodyPr/>
        <a:lstStyle/>
        <a:p>
          <a:r>
            <a:rPr lang="en-US" dirty="0"/>
            <a:t>Train all responders in MHFA, some in CIT and assure training has a balance of info on MH, SUD and co-occurring</a:t>
          </a:r>
        </a:p>
      </dgm:t>
    </dgm:pt>
    <dgm:pt modelId="{0C6116BD-3396-4CB5-BD2D-06FFFD4B355A}" type="parTrans" cxnId="{E1A10355-D7A5-4E62-B268-788AF710A9D7}">
      <dgm:prSet/>
      <dgm:spPr/>
      <dgm:t>
        <a:bodyPr/>
        <a:lstStyle/>
        <a:p>
          <a:endParaRPr lang="en-US"/>
        </a:p>
      </dgm:t>
    </dgm:pt>
    <dgm:pt modelId="{5EB22762-934C-403F-9151-7DEBC70F8ABE}" type="sibTrans" cxnId="{E1A10355-D7A5-4E62-B268-788AF710A9D7}">
      <dgm:prSet/>
      <dgm:spPr/>
      <dgm:t>
        <a:bodyPr/>
        <a:lstStyle/>
        <a:p>
          <a:endParaRPr lang="en-US"/>
        </a:p>
      </dgm:t>
    </dgm:pt>
    <dgm:pt modelId="{02C35E12-ECDD-413B-A9B5-FCEFE2C3D6BB}">
      <dgm:prSet/>
      <dgm:spPr/>
      <dgm:t>
        <a:bodyPr/>
        <a:lstStyle/>
        <a:p>
          <a:r>
            <a:rPr lang="en-US" dirty="0"/>
            <a:t>Train and educate place committed people</a:t>
          </a:r>
        </a:p>
      </dgm:t>
    </dgm:pt>
    <dgm:pt modelId="{4792116C-F760-4590-89EE-EA6B62F96BEF}" type="parTrans" cxnId="{ADE70DB6-19E2-481F-B04C-109D8BCFAB4F}">
      <dgm:prSet/>
      <dgm:spPr/>
      <dgm:t>
        <a:bodyPr/>
        <a:lstStyle/>
        <a:p>
          <a:endParaRPr lang="en-US"/>
        </a:p>
      </dgm:t>
    </dgm:pt>
    <dgm:pt modelId="{0C23E376-F6AB-4B6A-8748-BCB0F0E799CB}" type="sibTrans" cxnId="{ADE70DB6-19E2-481F-B04C-109D8BCFAB4F}">
      <dgm:prSet/>
      <dgm:spPr/>
      <dgm:t>
        <a:bodyPr/>
        <a:lstStyle/>
        <a:p>
          <a:endParaRPr lang="en-US"/>
        </a:p>
      </dgm:t>
    </dgm:pt>
    <dgm:pt modelId="{7A0804E3-05DC-4ACA-A936-70349F6DF79D}" type="pres">
      <dgm:prSet presAssocID="{4E182A69-8E5C-4B6D-A31A-56FF400949EF}" presName="Name0" presStyleCnt="0">
        <dgm:presLayoutVars>
          <dgm:dir/>
          <dgm:resizeHandles val="exact"/>
        </dgm:presLayoutVars>
      </dgm:prSet>
      <dgm:spPr/>
    </dgm:pt>
    <dgm:pt modelId="{20B1546A-906A-4B9D-BED3-E1CDF986FEA5}" type="pres">
      <dgm:prSet presAssocID="{4E182A69-8E5C-4B6D-A31A-56FF400949EF}" presName="fgShape" presStyleLbl="fgShp" presStyleIdx="0" presStyleCnt="1" custScaleX="108696"/>
      <dgm:spPr/>
    </dgm:pt>
    <dgm:pt modelId="{8E771AB4-E3E5-492C-A318-0391AFEF1457}" type="pres">
      <dgm:prSet presAssocID="{4E182A69-8E5C-4B6D-A31A-56FF400949EF}" presName="linComp" presStyleCnt="0"/>
      <dgm:spPr/>
    </dgm:pt>
    <dgm:pt modelId="{2E5B16BF-6A47-4BD5-AD7C-93BE666CBC1E}" type="pres">
      <dgm:prSet presAssocID="{62290C33-47EF-4599-9AB4-B9094AD987EF}" presName="compNode" presStyleCnt="0"/>
      <dgm:spPr/>
    </dgm:pt>
    <dgm:pt modelId="{04F9DA73-AB8F-4941-916A-1DF922B12B75}" type="pres">
      <dgm:prSet presAssocID="{62290C33-47EF-4599-9AB4-B9094AD987EF}" presName="bkgdShape" presStyleLbl="node1" presStyleIdx="0" presStyleCnt="4"/>
      <dgm:spPr>
        <a:prstGeom prst="round1Rect">
          <a:avLst/>
        </a:prstGeom>
      </dgm:spPr>
    </dgm:pt>
    <dgm:pt modelId="{DA6A9318-905A-4707-A0E2-B59BE62D9ACD}" type="pres">
      <dgm:prSet presAssocID="{62290C33-47EF-4599-9AB4-B9094AD987EF}" presName="nodeTx" presStyleLbl="node1" presStyleIdx="0" presStyleCnt="4">
        <dgm:presLayoutVars>
          <dgm:bulletEnabled val="1"/>
        </dgm:presLayoutVars>
      </dgm:prSet>
      <dgm:spPr/>
    </dgm:pt>
    <dgm:pt modelId="{271E8F62-A77D-44DF-976C-5F025B1DBA40}" type="pres">
      <dgm:prSet presAssocID="{62290C33-47EF-4599-9AB4-B9094AD987EF}" presName="invisiNode" presStyleLbl="node1" presStyleIdx="0" presStyleCnt="4"/>
      <dgm:spPr/>
    </dgm:pt>
    <dgm:pt modelId="{339EAC3C-FCDE-4101-B6E5-AC14B0FEDF75}" type="pres">
      <dgm:prSet presAssocID="{62290C33-47EF-4599-9AB4-B9094AD987EF}" presName="imagNode" presStyleLbl="fgImgPlace1" presStyleIdx="0" presStyleCnt="4"/>
      <dgm:spPr>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B265BADB-8628-44FB-912B-149DFDB193FB}" type="pres">
      <dgm:prSet presAssocID="{4FBADD24-49A2-4458-8F29-B1B2ADBB1373}" presName="sibTrans" presStyleLbl="sibTrans2D1" presStyleIdx="0" presStyleCnt="0"/>
      <dgm:spPr/>
    </dgm:pt>
    <dgm:pt modelId="{F89DE9EB-893C-4633-BAE6-FAB46C3C335C}" type="pres">
      <dgm:prSet presAssocID="{5542350C-693F-4203-9A2A-C03D4B955C36}" presName="compNode" presStyleCnt="0"/>
      <dgm:spPr/>
    </dgm:pt>
    <dgm:pt modelId="{D5A40023-6BFE-4292-878A-A156766363E2}" type="pres">
      <dgm:prSet presAssocID="{5542350C-693F-4203-9A2A-C03D4B955C36}" presName="bkgdShape" presStyleLbl="node1" presStyleIdx="1" presStyleCnt="4" custLinFactNeighborX="4352"/>
      <dgm:spPr/>
    </dgm:pt>
    <dgm:pt modelId="{360BDD92-331B-42A4-9D89-354C4C92003D}" type="pres">
      <dgm:prSet presAssocID="{5542350C-693F-4203-9A2A-C03D4B955C36}" presName="nodeTx" presStyleLbl="node1" presStyleIdx="1" presStyleCnt="4">
        <dgm:presLayoutVars>
          <dgm:bulletEnabled val="1"/>
        </dgm:presLayoutVars>
      </dgm:prSet>
      <dgm:spPr/>
    </dgm:pt>
    <dgm:pt modelId="{EBC8622C-2612-4818-B9E1-1205E56FBA14}" type="pres">
      <dgm:prSet presAssocID="{5542350C-693F-4203-9A2A-C03D4B955C36}" presName="invisiNode" presStyleLbl="node1" presStyleIdx="1" presStyleCnt="4"/>
      <dgm:spPr/>
    </dgm:pt>
    <dgm:pt modelId="{B937B505-19EE-44C1-A7D1-FF349F04189A}" type="pres">
      <dgm:prSet presAssocID="{5542350C-693F-4203-9A2A-C03D4B955C36}" presName="imagNode" presStyleLbl="fgImgPlace1" presStyleIdx="1" presStyleCnt="4" custLinFactNeighborX="5988" custLinFactNeighborY="-1024"/>
      <dgm:spPr>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13000" r="-13000"/>
          </a:stretch>
        </a:blipFill>
      </dgm:spPr>
    </dgm:pt>
    <dgm:pt modelId="{5C0A4432-609E-4BB5-89AA-BC77A1ABBEF7}" type="pres">
      <dgm:prSet presAssocID="{6A72843B-885C-4300-96E0-F5691D993916}" presName="sibTrans" presStyleLbl="sibTrans2D1" presStyleIdx="0" presStyleCnt="0"/>
      <dgm:spPr/>
    </dgm:pt>
    <dgm:pt modelId="{0BBED232-59C5-4AF6-B051-7F5EC9562701}" type="pres">
      <dgm:prSet presAssocID="{26C3D789-0F20-4510-80A4-4492566D635A}" presName="compNode" presStyleCnt="0"/>
      <dgm:spPr/>
    </dgm:pt>
    <dgm:pt modelId="{BD318936-A10B-49D0-B773-0D9A6C54D276}" type="pres">
      <dgm:prSet presAssocID="{26C3D789-0F20-4510-80A4-4492566D635A}" presName="bkgdShape" presStyleLbl="node1" presStyleIdx="2" presStyleCnt="4"/>
      <dgm:spPr/>
    </dgm:pt>
    <dgm:pt modelId="{E443D7F3-90FF-4299-9573-4561816A62EB}" type="pres">
      <dgm:prSet presAssocID="{26C3D789-0F20-4510-80A4-4492566D635A}" presName="nodeTx" presStyleLbl="node1" presStyleIdx="2" presStyleCnt="4">
        <dgm:presLayoutVars>
          <dgm:bulletEnabled val="1"/>
        </dgm:presLayoutVars>
      </dgm:prSet>
      <dgm:spPr/>
    </dgm:pt>
    <dgm:pt modelId="{0D605992-5DAA-4325-A35B-5215EBE6E540}" type="pres">
      <dgm:prSet presAssocID="{26C3D789-0F20-4510-80A4-4492566D635A}" presName="invisiNode" presStyleLbl="node1" presStyleIdx="2" presStyleCnt="4"/>
      <dgm:spPr/>
    </dgm:pt>
    <dgm:pt modelId="{7ACB62EA-0175-4D94-B8F0-B6A79307CFE2}" type="pres">
      <dgm:prSet presAssocID="{26C3D789-0F20-4510-80A4-4492566D635A}" presName="imagNode" presStyleLbl="fgImgPlace1" presStyleIdx="2" presStyleCnt="4"/>
      <dgm:spPr>
        <a:prstGeom prst="rect">
          <a:avLst/>
        </a:prstGeom>
      </dgm:spPr>
    </dgm:pt>
    <dgm:pt modelId="{A524D462-C7F4-4760-8D7A-4AD769066740}" type="pres">
      <dgm:prSet presAssocID="{5EB22762-934C-403F-9151-7DEBC70F8ABE}" presName="sibTrans" presStyleLbl="sibTrans2D1" presStyleIdx="0" presStyleCnt="0"/>
      <dgm:spPr/>
    </dgm:pt>
    <dgm:pt modelId="{718E8CA2-980E-4E5F-BD5F-5A79EE578A23}" type="pres">
      <dgm:prSet presAssocID="{02C35E12-ECDD-413B-A9B5-FCEFE2C3D6BB}" presName="compNode" presStyleCnt="0"/>
      <dgm:spPr/>
    </dgm:pt>
    <dgm:pt modelId="{F3D2FD15-3297-4D8E-80B0-525E86CC800B}" type="pres">
      <dgm:prSet presAssocID="{02C35E12-ECDD-413B-A9B5-FCEFE2C3D6BB}" presName="bkgdShape" presStyleLbl="node1" presStyleIdx="3" presStyleCnt="4"/>
      <dgm:spPr/>
    </dgm:pt>
    <dgm:pt modelId="{31E9EB9B-02FD-40C5-B379-53462CB2CB3E}" type="pres">
      <dgm:prSet presAssocID="{02C35E12-ECDD-413B-A9B5-FCEFE2C3D6BB}" presName="nodeTx" presStyleLbl="node1" presStyleIdx="3" presStyleCnt="4">
        <dgm:presLayoutVars>
          <dgm:bulletEnabled val="1"/>
        </dgm:presLayoutVars>
      </dgm:prSet>
      <dgm:spPr/>
    </dgm:pt>
    <dgm:pt modelId="{650309F2-D5A0-430C-90DA-CF0D6E4E7272}" type="pres">
      <dgm:prSet presAssocID="{02C35E12-ECDD-413B-A9B5-FCEFE2C3D6BB}" presName="invisiNode" presStyleLbl="node1" presStyleIdx="3" presStyleCnt="4"/>
      <dgm:spPr/>
    </dgm:pt>
    <dgm:pt modelId="{F5141B41-C450-44A1-9D9B-8DD45F0B6532}" type="pres">
      <dgm:prSet presAssocID="{02C35E12-ECDD-413B-A9B5-FCEFE2C3D6BB}" presName="imagNode" presStyleLbl="fgImgPlace1" presStyleIdx="3" presStyleCnt="4"/>
      <dgm:spPr>
        <a:prstGeom prst="rect">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17000" r="-17000"/>
          </a:stretch>
        </a:blipFill>
      </dgm:spPr>
    </dgm:pt>
  </dgm:ptLst>
  <dgm:cxnLst>
    <dgm:cxn modelId="{BBF9030F-5691-43EC-8114-E639FD8DFF08}" type="presOf" srcId="{5542350C-693F-4203-9A2A-C03D4B955C36}" destId="{D5A40023-6BFE-4292-878A-A156766363E2}" srcOrd="0" destOrd="0" presId="urn:microsoft.com/office/officeart/2005/8/layout/hList7"/>
    <dgm:cxn modelId="{35C2CF1D-BA9E-4B53-B289-DE4E39188368}" type="presOf" srcId="{26C3D789-0F20-4510-80A4-4492566D635A}" destId="{BD318936-A10B-49D0-B773-0D9A6C54D276}" srcOrd="0" destOrd="0" presId="urn:microsoft.com/office/officeart/2005/8/layout/hList7"/>
    <dgm:cxn modelId="{DB88402C-0732-4CAD-83E1-5C71AE7E2869}" srcId="{4E182A69-8E5C-4B6D-A31A-56FF400949EF}" destId="{5542350C-693F-4203-9A2A-C03D4B955C36}" srcOrd="1" destOrd="0" parTransId="{5DDAAF79-8476-4E54-991B-20077D828A05}" sibTransId="{6A72843B-885C-4300-96E0-F5691D993916}"/>
    <dgm:cxn modelId="{DD7C453A-508F-4BAF-8CEE-5879FD4F9515}" type="presOf" srcId="{4FBADD24-49A2-4458-8F29-B1B2ADBB1373}" destId="{B265BADB-8628-44FB-912B-149DFDB193FB}" srcOrd="0" destOrd="0" presId="urn:microsoft.com/office/officeart/2005/8/layout/hList7"/>
    <dgm:cxn modelId="{2FA6383B-9F72-43D9-91F5-42C48CE73CA1}" type="presOf" srcId="{5EB22762-934C-403F-9151-7DEBC70F8ABE}" destId="{A524D462-C7F4-4760-8D7A-4AD769066740}" srcOrd="0" destOrd="0" presId="urn:microsoft.com/office/officeart/2005/8/layout/hList7"/>
    <dgm:cxn modelId="{0C60A654-9CAB-46E1-B8D0-E189D81AA00C}" srcId="{4E182A69-8E5C-4B6D-A31A-56FF400949EF}" destId="{62290C33-47EF-4599-9AB4-B9094AD987EF}" srcOrd="0" destOrd="0" parTransId="{A4AFCCC6-4EC8-4848-84E7-B2AF322116EE}" sibTransId="{4FBADD24-49A2-4458-8F29-B1B2ADBB1373}"/>
    <dgm:cxn modelId="{E1A10355-D7A5-4E62-B268-788AF710A9D7}" srcId="{4E182A69-8E5C-4B6D-A31A-56FF400949EF}" destId="{26C3D789-0F20-4510-80A4-4492566D635A}" srcOrd="2" destOrd="0" parTransId="{0C6116BD-3396-4CB5-BD2D-06FFFD4B355A}" sibTransId="{5EB22762-934C-403F-9151-7DEBC70F8ABE}"/>
    <dgm:cxn modelId="{B7F87C83-0FD3-4239-8A0B-1812528E65DD}" type="presOf" srcId="{5542350C-693F-4203-9A2A-C03D4B955C36}" destId="{360BDD92-331B-42A4-9D89-354C4C92003D}" srcOrd="1" destOrd="0" presId="urn:microsoft.com/office/officeart/2005/8/layout/hList7"/>
    <dgm:cxn modelId="{FB40FE93-667A-43A1-9DCC-8154AE038ABC}" type="presOf" srcId="{62290C33-47EF-4599-9AB4-B9094AD987EF}" destId="{04F9DA73-AB8F-4941-916A-1DF922B12B75}" srcOrd="0" destOrd="0" presId="urn:microsoft.com/office/officeart/2005/8/layout/hList7"/>
    <dgm:cxn modelId="{BE7265B0-40D1-4F4F-9900-70ACE38B1F8E}" type="presOf" srcId="{6A72843B-885C-4300-96E0-F5691D993916}" destId="{5C0A4432-609E-4BB5-89AA-BC77A1ABBEF7}" srcOrd="0" destOrd="0" presId="urn:microsoft.com/office/officeart/2005/8/layout/hList7"/>
    <dgm:cxn modelId="{ADE70DB6-19E2-481F-B04C-109D8BCFAB4F}" srcId="{4E182A69-8E5C-4B6D-A31A-56FF400949EF}" destId="{02C35E12-ECDD-413B-A9B5-FCEFE2C3D6BB}" srcOrd="3" destOrd="0" parTransId="{4792116C-F760-4590-89EE-EA6B62F96BEF}" sibTransId="{0C23E376-F6AB-4B6A-8748-BCB0F0E799CB}"/>
    <dgm:cxn modelId="{4563CEC9-983F-4D5C-B728-766780E2D767}" type="presOf" srcId="{26C3D789-0F20-4510-80A4-4492566D635A}" destId="{E443D7F3-90FF-4299-9573-4561816A62EB}" srcOrd="1" destOrd="0" presId="urn:microsoft.com/office/officeart/2005/8/layout/hList7"/>
    <dgm:cxn modelId="{F98F80D0-88AB-403D-9B11-85D015A3FABC}" type="presOf" srcId="{4E182A69-8E5C-4B6D-A31A-56FF400949EF}" destId="{7A0804E3-05DC-4ACA-A936-70349F6DF79D}" srcOrd="0" destOrd="0" presId="urn:microsoft.com/office/officeart/2005/8/layout/hList7"/>
    <dgm:cxn modelId="{C97D16E8-AC3A-48FE-A273-AFF465A21E4E}" type="presOf" srcId="{02C35E12-ECDD-413B-A9B5-FCEFE2C3D6BB}" destId="{31E9EB9B-02FD-40C5-B379-53462CB2CB3E}" srcOrd="1" destOrd="0" presId="urn:microsoft.com/office/officeart/2005/8/layout/hList7"/>
    <dgm:cxn modelId="{0042BBFA-2762-4D73-A1E4-1E179A953673}" type="presOf" srcId="{62290C33-47EF-4599-9AB4-B9094AD987EF}" destId="{DA6A9318-905A-4707-A0E2-B59BE62D9ACD}" srcOrd="1" destOrd="0" presId="urn:microsoft.com/office/officeart/2005/8/layout/hList7"/>
    <dgm:cxn modelId="{0F3FB5FE-8468-44D4-B4EE-9C7B653A24C1}" type="presOf" srcId="{02C35E12-ECDD-413B-A9B5-FCEFE2C3D6BB}" destId="{F3D2FD15-3297-4D8E-80B0-525E86CC800B}" srcOrd="0" destOrd="0" presId="urn:microsoft.com/office/officeart/2005/8/layout/hList7"/>
    <dgm:cxn modelId="{F496E19B-94B9-42A7-A029-60A0943AE490}" type="presParOf" srcId="{7A0804E3-05DC-4ACA-A936-70349F6DF79D}" destId="{20B1546A-906A-4B9D-BED3-E1CDF986FEA5}" srcOrd="0" destOrd="0" presId="urn:microsoft.com/office/officeart/2005/8/layout/hList7"/>
    <dgm:cxn modelId="{DFBBBA38-5463-4605-965E-A6A45A089DC5}" type="presParOf" srcId="{7A0804E3-05DC-4ACA-A936-70349F6DF79D}" destId="{8E771AB4-E3E5-492C-A318-0391AFEF1457}" srcOrd="1" destOrd="0" presId="urn:microsoft.com/office/officeart/2005/8/layout/hList7"/>
    <dgm:cxn modelId="{2985DE19-7B2A-4480-9716-DA75A8A59F79}" type="presParOf" srcId="{8E771AB4-E3E5-492C-A318-0391AFEF1457}" destId="{2E5B16BF-6A47-4BD5-AD7C-93BE666CBC1E}" srcOrd="0" destOrd="0" presId="urn:microsoft.com/office/officeart/2005/8/layout/hList7"/>
    <dgm:cxn modelId="{EF195038-114D-4405-A803-6C9467C8AEB4}" type="presParOf" srcId="{2E5B16BF-6A47-4BD5-AD7C-93BE666CBC1E}" destId="{04F9DA73-AB8F-4941-916A-1DF922B12B75}" srcOrd="0" destOrd="0" presId="urn:microsoft.com/office/officeart/2005/8/layout/hList7"/>
    <dgm:cxn modelId="{9D2238E8-A325-4C2F-81E9-B3F7259D891F}" type="presParOf" srcId="{2E5B16BF-6A47-4BD5-AD7C-93BE666CBC1E}" destId="{DA6A9318-905A-4707-A0E2-B59BE62D9ACD}" srcOrd="1" destOrd="0" presId="urn:microsoft.com/office/officeart/2005/8/layout/hList7"/>
    <dgm:cxn modelId="{792221C7-493E-4CD6-A0BA-0389E262D78D}" type="presParOf" srcId="{2E5B16BF-6A47-4BD5-AD7C-93BE666CBC1E}" destId="{271E8F62-A77D-44DF-976C-5F025B1DBA40}" srcOrd="2" destOrd="0" presId="urn:microsoft.com/office/officeart/2005/8/layout/hList7"/>
    <dgm:cxn modelId="{F296EF0A-EDFC-4531-A496-CD9B7D19CFA9}" type="presParOf" srcId="{2E5B16BF-6A47-4BD5-AD7C-93BE666CBC1E}" destId="{339EAC3C-FCDE-4101-B6E5-AC14B0FEDF75}" srcOrd="3" destOrd="0" presId="urn:microsoft.com/office/officeart/2005/8/layout/hList7"/>
    <dgm:cxn modelId="{5D33DEC0-69BF-4E57-B958-5DE3AC54C4A1}" type="presParOf" srcId="{8E771AB4-E3E5-492C-A318-0391AFEF1457}" destId="{B265BADB-8628-44FB-912B-149DFDB193FB}" srcOrd="1" destOrd="0" presId="urn:microsoft.com/office/officeart/2005/8/layout/hList7"/>
    <dgm:cxn modelId="{2582A78F-3A29-467E-8940-9AC31050E5CD}" type="presParOf" srcId="{8E771AB4-E3E5-492C-A318-0391AFEF1457}" destId="{F89DE9EB-893C-4633-BAE6-FAB46C3C335C}" srcOrd="2" destOrd="0" presId="urn:microsoft.com/office/officeart/2005/8/layout/hList7"/>
    <dgm:cxn modelId="{DB684FC0-6DE7-4BF5-9ECB-55F4CDDB8C58}" type="presParOf" srcId="{F89DE9EB-893C-4633-BAE6-FAB46C3C335C}" destId="{D5A40023-6BFE-4292-878A-A156766363E2}" srcOrd="0" destOrd="0" presId="urn:microsoft.com/office/officeart/2005/8/layout/hList7"/>
    <dgm:cxn modelId="{6C0538F5-20E7-4AD2-9E70-38FDBAB51913}" type="presParOf" srcId="{F89DE9EB-893C-4633-BAE6-FAB46C3C335C}" destId="{360BDD92-331B-42A4-9D89-354C4C92003D}" srcOrd="1" destOrd="0" presId="urn:microsoft.com/office/officeart/2005/8/layout/hList7"/>
    <dgm:cxn modelId="{E7A29245-B9DE-42CE-A044-64272E448163}" type="presParOf" srcId="{F89DE9EB-893C-4633-BAE6-FAB46C3C335C}" destId="{EBC8622C-2612-4818-B9E1-1205E56FBA14}" srcOrd="2" destOrd="0" presId="urn:microsoft.com/office/officeart/2005/8/layout/hList7"/>
    <dgm:cxn modelId="{4197B3CE-EAE1-459C-8D50-FCC009470939}" type="presParOf" srcId="{F89DE9EB-893C-4633-BAE6-FAB46C3C335C}" destId="{B937B505-19EE-44C1-A7D1-FF349F04189A}" srcOrd="3" destOrd="0" presId="urn:microsoft.com/office/officeart/2005/8/layout/hList7"/>
    <dgm:cxn modelId="{D11E852F-7752-41B8-A737-317F41DF2463}" type="presParOf" srcId="{8E771AB4-E3E5-492C-A318-0391AFEF1457}" destId="{5C0A4432-609E-4BB5-89AA-BC77A1ABBEF7}" srcOrd="3" destOrd="0" presId="urn:microsoft.com/office/officeart/2005/8/layout/hList7"/>
    <dgm:cxn modelId="{A0AA466A-17AD-4419-81F8-C694F57B0FE9}" type="presParOf" srcId="{8E771AB4-E3E5-492C-A318-0391AFEF1457}" destId="{0BBED232-59C5-4AF6-B051-7F5EC9562701}" srcOrd="4" destOrd="0" presId="urn:microsoft.com/office/officeart/2005/8/layout/hList7"/>
    <dgm:cxn modelId="{ABDF190D-2092-4F5E-ACFC-C6FC346716A7}" type="presParOf" srcId="{0BBED232-59C5-4AF6-B051-7F5EC9562701}" destId="{BD318936-A10B-49D0-B773-0D9A6C54D276}" srcOrd="0" destOrd="0" presId="urn:microsoft.com/office/officeart/2005/8/layout/hList7"/>
    <dgm:cxn modelId="{20EAA1D6-E9E4-4692-BAAD-5765FCEE9778}" type="presParOf" srcId="{0BBED232-59C5-4AF6-B051-7F5EC9562701}" destId="{E443D7F3-90FF-4299-9573-4561816A62EB}" srcOrd="1" destOrd="0" presId="urn:microsoft.com/office/officeart/2005/8/layout/hList7"/>
    <dgm:cxn modelId="{0BF7B2E0-07B4-4D6E-A878-1B1E5DAA94BB}" type="presParOf" srcId="{0BBED232-59C5-4AF6-B051-7F5EC9562701}" destId="{0D605992-5DAA-4325-A35B-5215EBE6E540}" srcOrd="2" destOrd="0" presId="urn:microsoft.com/office/officeart/2005/8/layout/hList7"/>
    <dgm:cxn modelId="{928603D6-D4E6-4BBB-BD28-4D0D788D0162}" type="presParOf" srcId="{0BBED232-59C5-4AF6-B051-7F5EC9562701}" destId="{7ACB62EA-0175-4D94-B8F0-B6A79307CFE2}" srcOrd="3" destOrd="0" presId="urn:microsoft.com/office/officeart/2005/8/layout/hList7"/>
    <dgm:cxn modelId="{A138719C-E60D-44F3-85D6-8478F5A7C34D}" type="presParOf" srcId="{8E771AB4-E3E5-492C-A318-0391AFEF1457}" destId="{A524D462-C7F4-4760-8D7A-4AD769066740}" srcOrd="5" destOrd="0" presId="urn:microsoft.com/office/officeart/2005/8/layout/hList7"/>
    <dgm:cxn modelId="{4BC835EF-B666-422B-AEFE-46CCD26CC1EB}" type="presParOf" srcId="{8E771AB4-E3E5-492C-A318-0391AFEF1457}" destId="{718E8CA2-980E-4E5F-BD5F-5A79EE578A23}" srcOrd="6" destOrd="0" presId="urn:microsoft.com/office/officeart/2005/8/layout/hList7"/>
    <dgm:cxn modelId="{3BAD8915-302F-411B-9F17-6D3F668EC801}" type="presParOf" srcId="{718E8CA2-980E-4E5F-BD5F-5A79EE578A23}" destId="{F3D2FD15-3297-4D8E-80B0-525E86CC800B}" srcOrd="0" destOrd="0" presId="urn:microsoft.com/office/officeart/2005/8/layout/hList7"/>
    <dgm:cxn modelId="{7D784237-3E14-4B4C-8577-7C5876B53D23}" type="presParOf" srcId="{718E8CA2-980E-4E5F-BD5F-5A79EE578A23}" destId="{31E9EB9B-02FD-40C5-B379-53462CB2CB3E}" srcOrd="1" destOrd="0" presId="urn:microsoft.com/office/officeart/2005/8/layout/hList7"/>
    <dgm:cxn modelId="{D7C4B015-95F4-4603-A742-FD2D64F5BF14}" type="presParOf" srcId="{718E8CA2-980E-4E5F-BD5F-5A79EE578A23}" destId="{650309F2-D5A0-430C-90DA-CF0D6E4E7272}" srcOrd="2" destOrd="0" presId="urn:microsoft.com/office/officeart/2005/8/layout/hList7"/>
    <dgm:cxn modelId="{99EC50FA-3BC1-48CB-9C23-D13794F68EA5}" type="presParOf" srcId="{718E8CA2-980E-4E5F-BD5F-5A79EE578A23}" destId="{F5141B41-C450-44A1-9D9B-8DD45F0B6532}" srcOrd="3" destOrd="0" presId="urn:microsoft.com/office/officeart/2005/8/layout/hList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FA43C3-9AAC-490C-B229-39BBA7BD5314}">
      <dsp:nvSpPr>
        <dsp:cNvPr id="0" name=""/>
        <dsp:cNvSpPr/>
      </dsp:nvSpPr>
      <dsp:spPr>
        <a:xfrm>
          <a:off x="4748132" y="39501"/>
          <a:ext cx="1353831" cy="1353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Font typeface="Arial" panose="020B0604020202020204" pitchFamily="34" charset="0"/>
            <a:buNone/>
          </a:pPr>
          <a:r>
            <a:rPr lang="en-US" sz="1800" kern="1200" dirty="0">
              <a:latin typeface="Calibri" charset="0"/>
              <a:ea typeface="Calibri" charset="0"/>
              <a:cs typeface="Times New Roman" charset="0"/>
            </a:rPr>
            <a:t>23 hour, 59 minute stays</a:t>
          </a:r>
          <a:endParaRPr lang="en-US" sz="1800" kern="1200" dirty="0"/>
        </a:p>
      </dsp:txBody>
      <dsp:txXfrm>
        <a:off x="4748132" y="39501"/>
        <a:ext cx="1353831" cy="1353831"/>
      </dsp:txXfrm>
    </dsp:sp>
    <dsp:sp modelId="{F6E9BC3B-1A69-44EA-BA13-802A84600F19}">
      <dsp:nvSpPr>
        <dsp:cNvPr id="0" name=""/>
        <dsp:cNvSpPr/>
      </dsp:nvSpPr>
      <dsp:spPr>
        <a:xfrm>
          <a:off x="1563877" y="389"/>
          <a:ext cx="5075340" cy="5075340"/>
        </a:xfrm>
        <a:prstGeom prst="circularArrow">
          <a:avLst>
            <a:gd name="adj1" fmla="val 5202"/>
            <a:gd name="adj2" fmla="val 336016"/>
            <a:gd name="adj3" fmla="val 21292825"/>
            <a:gd name="adj4" fmla="val 19766604"/>
            <a:gd name="adj5" fmla="val 606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4C9373-594E-4D12-A5B4-3F20E7973AEC}">
      <dsp:nvSpPr>
        <dsp:cNvPr id="0" name=""/>
        <dsp:cNvSpPr/>
      </dsp:nvSpPr>
      <dsp:spPr>
        <a:xfrm>
          <a:off x="5566100" y="2556949"/>
          <a:ext cx="1353831" cy="1353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Calibri" charset="0"/>
              <a:ea typeface="Calibri" charset="0"/>
              <a:cs typeface="Times New Roman" charset="0"/>
            </a:rPr>
            <a:t>24/7 nursing staff assess before admission</a:t>
          </a:r>
        </a:p>
      </dsp:txBody>
      <dsp:txXfrm>
        <a:off x="5566100" y="2556949"/>
        <a:ext cx="1353831" cy="1353831"/>
      </dsp:txXfrm>
    </dsp:sp>
    <dsp:sp modelId="{03B2EE17-0A14-4BF5-8920-D847AAA968A7}">
      <dsp:nvSpPr>
        <dsp:cNvPr id="0" name=""/>
        <dsp:cNvSpPr/>
      </dsp:nvSpPr>
      <dsp:spPr>
        <a:xfrm>
          <a:off x="1563877" y="389"/>
          <a:ext cx="5075340" cy="5075340"/>
        </a:xfrm>
        <a:prstGeom prst="circularArrow">
          <a:avLst>
            <a:gd name="adj1" fmla="val 5202"/>
            <a:gd name="adj2" fmla="val 336016"/>
            <a:gd name="adj3" fmla="val 4014266"/>
            <a:gd name="adj4" fmla="val 2253830"/>
            <a:gd name="adj5" fmla="val 606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57764A5-EB46-4B1F-8727-EEA69094C46B}">
      <dsp:nvSpPr>
        <dsp:cNvPr id="0" name=""/>
        <dsp:cNvSpPr/>
      </dsp:nvSpPr>
      <dsp:spPr>
        <a:xfrm>
          <a:off x="3424632" y="4112817"/>
          <a:ext cx="1353831" cy="1353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a:latin typeface="Calibri" charset="0"/>
              <a:ea typeface="Calibri" charset="0"/>
              <a:cs typeface="Times New Roman" charset="0"/>
            </a:rPr>
            <a:t>Daytime bachelor’s level SWs</a:t>
          </a:r>
          <a:endParaRPr lang="en-US" sz="1800" kern="1200" dirty="0">
            <a:latin typeface="Calibri" charset="0"/>
            <a:ea typeface="Calibri" charset="0"/>
            <a:cs typeface="Times New Roman" charset="0"/>
          </a:endParaRPr>
        </a:p>
      </dsp:txBody>
      <dsp:txXfrm>
        <a:off x="3424632" y="4112817"/>
        <a:ext cx="1353831" cy="1353831"/>
      </dsp:txXfrm>
    </dsp:sp>
    <dsp:sp modelId="{42B45BDC-B3AB-4526-A45B-B7C63482A226}">
      <dsp:nvSpPr>
        <dsp:cNvPr id="0" name=""/>
        <dsp:cNvSpPr/>
      </dsp:nvSpPr>
      <dsp:spPr>
        <a:xfrm>
          <a:off x="1563877" y="389"/>
          <a:ext cx="5075340" cy="5075340"/>
        </a:xfrm>
        <a:prstGeom prst="circularArrow">
          <a:avLst>
            <a:gd name="adj1" fmla="val 5202"/>
            <a:gd name="adj2" fmla="val 336016"/>
            <a:gd name="adj3" fmla="val 8210155"/>
            <a:gd name="adj4" fmla="val 6449719"/>
            <a:gd name="adj5" fmla="val 606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61A7BA-EF32-4248-B763-2E4E5431D968}">
      <dsp:nvSpPr>
        <dsp:cNvPr id="0" name=""/>
        <dsp:cNvSpPr/>
      </dsp:nvSpPr>
      <dsp:spPr>
        <a:xfrm>
          <a:off x="1283163" y="2556949"/>
          <a:ext cx="1353831" cy="1353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a:latin typeface="Calibri" charset="0"/>
              <a:ea typeface="Calibri" charset="0"/>
              <a:cs typeface="Times New Roman" charset="0"/>
            </a:rPr>
            <a:t>Psych techs 24/7</a:t>
          </a:r>
          <a:endParaRPr lang="en-US" sz="1800" kern="1200" dirty="0">
            <a:latin typeface="Calibri" charset="0"/>
            <a:ea typeface="Calibri" charset="0"/>
            <a:cs typeface="Times New Roman" charset="0"/>
          </a:endParaRPr>
        </a:p>
      </dsp:txBody>
      <dsp:txXfrm>
        <a:off x="1283163" y="2556949"/>
        <a:ext cx="1353831" cy="1353831"/>
      </dsp:txXfrm>
    </dsp:sp>
    <dsp:sp modelId="{675137D5-FD06-43C8-BD66-6252E3A4D8CA}">
      <dsp:nvSpPr>
        <dsp:cNvPr id="0" name=""/>
        <dsp:cNvSpPr/>
      </dsp:nvSpPr>
      <dsp:spPr>
        <a:xfrm>
          <a:off x="1563877" y="389"/>
          <a:ext cx="5075340" cy="5075340"/>
        </a:xfrm>
        <a:prstGeom prst="circularArrow">
          <a:avLst>
            <a:gd name="adj1" fmla="val 5202"/>
            <a:gd name="adj2" fmla="val 336016"/>
            <a:gd name="adj3" fmla="val 12297380"/>
            <a:gd name="adj4" fmla="val 10771160"/>
            <a:gd name="adj5" fmla="val 606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908311-7BC8-48AE-8B4C-64650385DEE7}">
      <dsp:nvSpPr>
        <dsp:cNvPr id="0" name=""/>
        <dsp:cNvSpPr/>
      </dsp:nvSpPr>
      <dsp:spPr>
        <a:xfrm>
          <a:off x="2101132" y="39501"/>
          <a:ext cx="1353831" cy="1353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a:latin typeface="Calibri" charset="0"/>
              <a:ea typeface="Calibri" charset="0"/>
              <a:cs typeface="Times New Roman" charset="0"/>
            </a:rPr>
            <a:t>Clinical supervision provided weekly for MH and SUD</a:t>
          </a:r>
          <a:endParaRPr lang="en-US" sz="1800" kern="1200" dirty="0">
            <a:latin typeface="Calibri" charset="0"/>
            <a:ea typeface="Calibri" charset="0"/>
            <a:cs typeface="Times New Roman" charset="0"/>
          </a:endParaRPr>
        </a:p>
      </dsp:txBody>
      <dsp:txXfrm>
        <a:off x="2101132" y="39501"/>
        <a:ext cx="1353831" cy="1353831"/>
      </dsp:txXfrm>
    </dsp:sp>
    <dsp:sp modelId="{B79D5667-81DD-4258-9E86-9B3028A5305C}">
      <dsp:nvSpPr>
        <dsp:cNvPr id="0" name=""/>
        <dsp:cNvSpPr/>
      </dsp:nvSpPr>
      <dsp:spPr>
        <a:xfrm>
          <a:off x="1563877" y="389"/>
          <a:ext cx="5075340" cy="5075340"/>
        </a:xfrm>
        <a:prstGeom prst="circularArrow">
          <a:avLst>
            <a:gd name="adj1" fmla="val 5202"/>
            <a:gd name="adj2" fmla="val 336016"/>
            <a:gd name="adj3" fmla="val 16865256"/>
            <a:gd name="adj4" fmla="val 15198729"/>
            <a:gd name="adj5" fmla="val 606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E64D81-4FB3-45A9-933B-7B9FA66BEE92}">
      <dsp:nvSpPr>
        <dsp:cNvPr id="0" name=""/>
        <dsp:cNvSpPr/>
      </dsp:nvSpPr>
      <dsp:spPr>
        <a:xfrm>
          <a:off x="-5674056" y="-868554"/>
          <a:ext cx="6755446" cy="6755446"/>
        </a:xfrm>
        <a:prstGeom prst="blockArc">
          <a:avLst>
            <a:gd name="adj1" fmla="val 18900000"/>
            <a:gd name="adj2" fmla="val 2700000"/>
            <a:gd name="adj3" fmla="val 32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1BB10E7-F0F8-8444-8F12-31AE11DEAF02}">
      <dsp:nvSpPr>
        <dsp:cNvPr id="0" name=""/>
        <dsp:cNvSpPr/>
      </dsp:nvSpPr>
      <dsp:spPr>
        <a:xfrm>
          <a:off x="402969" y="264265"/>
          <a:ext cx="8591529" cy="52833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362" tIns="35560" rIns="35560" bIns="35560" numCol="1" spcCol="1270" anchor="ctr" anchorCtr="0">
          <a:noAutofit/>
        </a:bodyPr>
        <a:lstStyle/>
        <a:p>
          <a:pPr marL="0" lvl="0" indent="0" algn="l" defTabSz="622300">
            <a:lnSpc>
              <a:spcPct val="90000"/>
            </a:lnSpc>
            <a:spcBef>
              <a:spcPct val="0"/>
            </a:spcBef>
            <a:spcAft>
              <a:spcPct val="35000"/>
            </a:spcAft>
            <a:buNone/>
          </a:pPr>
          <a:r>
            <a:rPr lang="en-US" sz="1400" kern="1200" dirty="0"/>
            <a:t>Use of Sequential Intercept Mapping as a planning tool</a:t>
          </a:r>
        </a:p>
      </dsp:txBody>
      <dsp:txXfrm>
        <a:off x="402969" y="264265"/>
        <a:ext cx="8591529" cy="528330"/>
      </dsp:txXfrm>
    </dsp:sp>
    <dsp:sp modelId="{DCAE4E19-239F-2549-99C2-1E4CD03D8492}">
      <dsp:nvSpPr>
        <dsp:cNvPr id="0" name=""/>
        <dsp:cNvSpPr/>
      </dsp:nvSpPr>
      <dsp:spPr>
        <a:xfrm>
          <a:off x="72763" y="198224"/>
          <a:ext cx="660413" cy="66041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E3ADEE3-2586-AA4B-9820-8E7D3D1A76F9}">
      <dsp:nvSpPr>
        <dsp:cNvPr id="0" name=""/>
        <dsp:cNvSpPr/>
      </dsp:nvSpPr>
      <dsp:spPr>
        <a:xfrm>
          <a:off x="837558" y="1056661"/>
          <a:ext cx="8156941" cy="52833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362" tIns="35560" rIns="35560" bIns="35560" numCol="1" spcCol="1270" anchor="ctr" anchorCtr="0">
          <a:noAutofit/>
        </a:bodyPr>
        <a:lstStyle/>
        <a:p>
          <a:pPr marL="0" lvl="0" indent="0" algn="l" defTabSz="622300">
            <a:lnSpc>
              <a:spcPct val="90000"/>
            </a:lnSpc>
            <a:spcBef>
              <a:spcPct val="0"/>
            </a:spcBef>
            <a:spcAft>
              <a:spcPct val="35000"/>
            </a:spcAft>
            <a:buNone/>
          </a:pPr>
          <a:r>
            <a:rPr lang="en-US" sz="1400" kern="1200" dirty="0"/>
            <a:t>Use of telehealth for crisis response and psychiatry</a:t>
          </a:r>
        </a:p>
      </dsp:txBody>
      <dsp:txXfrm>
        <a:off x="837558" y="1056661"/>
        <a:ext cx="8156941" cy="528330"/>
      </dsp:txXfrm>
    </dsp:sp>
    <dsp:sp modelId="{9D2DDC26-DDD6-450B-8CA7-6C6156FD3A48}">
      <dsp:nvSpPr>
        <dsp:cNvPr id="0" name=""/>
        <dsp:cNvSpPr/>
      </dsp:nvSpPr>
      <dsp:spPr>
        <a:xfrm>
          <a:off x="507351" y="990619"/>
          <a:ext cx="660413" cy="66041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CE81C6D-A6A8-BE4B-B632-C8813A5A599C}">
      <dsp:nvSpPr>
        <dsp:cNvPr id="0" name=""/>
        <dsp:cNvSpPr/>
      </dsp:nvSpPr>
      <dsp:spPr>
        <a:xfrm>
          <a:off x="1036284" y="1849056"/>
          <a:ext cx="7958215" cy="52833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362"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t> 24/7 BH support to LEA and hospitals – regular communication, meetings, joint protocols</a:t>
          </a:r>
        </a:p>
      </dsp:txBody>
      <dsp:txXfrm>
        <a:off x="1036284" y="1849056"/>
        <a:ext cx="7958215" cy="528330"/>
      </dsp:txXfrm>
    </dsp:sp>
    <dsp:sp modelId="{2A312907-8F14-4A79-9CB1-B094E5839C17}">
      <dsp:nvSpPr>
        <dsp:cNvPr id="0" name=""/>
        <dsp:cNvSpPr/>
      </dsp:nvSpPr>
      <dsp:spPr>
        <a:xfrm>
          <a:off x="706077" y="1783015"/>
          <a:ext cx="660413" cy="66041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C23788F-842F-D542-9BF9-3437DA242A89}">
      <dsp:nvSpPr>
        <dsp:cNvPr id="0" name=""/>
        <dsp:cNvSpPr/>
      </dsp:nvSpPr>
      <dsp:spPr>
        <a:xfrm>
          <a:off x="1036284" y="2640950"/>
          <a:ext cx="7958215" cy="52833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362" tIns="35560" rIns="35560" bIns="35560" numCol="1" spcCol="1270" anchor="ctr" anchorCtr="0">
          <a:noAutofit/>
        </a:bodyPr>
        <a:lstStyle/>
        <a:p>
          <a:pPr marL="0" lvl="0" indent="0" algn="l" defTabSz="622300">
            <a:lnSpc>
              <a:spcPct val="90000"/>
            </a:lnSpc>
            <a:spcBef>
              <a:spcPct val="0"/>
            </a:spcBef>
            <a:spcAft>
              <a:spcPct val="35000"/>
            </a:spcAft>
            <a:buNone/>
          </a:pPr>
          <a:r>
            <a:rPr lang="en-US" sz="1400" kern="1200" dirty="0"/>
            <a:t>Behavioral health training for law enforcement</a:t>
          </a:r>
        </a:p>
      </dsp:txBody>
      <dsp:txXfrm>
        <a:off x="1036284" y="2640950"/>
        <a:ext cx="7958215" cy="528330"/>
      </dsp:txXfrm>
    </dsp:sp>
    <dsp:sp modelId="{A4936995-8175-4878-A11B-4DF270A5D438}">
      <dsp:nvSpPr>
        <dsp:cNvPr id="0" name=""/>
        <dsp:cNvSpPr/>
      </dsp:nvSpPr>
      <dsp:spPr>
        <a:xfrm>
          <a:off x="706077" y="2574909"/>
          <a:ext cx="660413" cy="66041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DB8353E-6E30-9244-B78A-6F0BD0E65255}">
      <dsp:nvSpPr>
        <dsp:cNvPr id="0" name=""/>
        <dsp:cNvSpPr/>
      </dsp:nvSpPr>
      <dsp:spPr>
        <a:xfrm>
          <a:off x="837558" y="3433346"/>
          <a:ext cx="8156941" cy="52833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362" tIns="35560" rIns="35560" bIns="35560" numCol="1" spcCol="1270" anchor="t" anchorCtr="0">
          <a:noAutofit/>
        </a:bodyPr>
        <a:lstStyle/>
        <a:p>
          <a:pPr marL="0" lvl="0" indent="0" algn="l" defTabSz="622300">
            <a:lnSpc>
              <a:spcPct val="90000"/>
            </a:lnSpc>
            <a:spcBef>
              <a:spcPct val="0"/>
            </a:spcBef>
            <a:spcAft>
              <a:spcPct val="35000"/>
            </a:spcAft>
            <a:buNone/>
          </a:pPr>
          <a:r>
            <a:rPr lang="en-US" sz="1400" kern="1200" dirty="0"/>
            <a:t>A basic place to keep a person overnight</a:t>
          </a:r>
        </a:p>
        <a:p>
          <a:pPr marL="57150" lvl="1" indent="-57150" algn="l" defTabSz="488950">
            <a:lnSpc>
              <a:spcPct val="90000"/>
            </a:lnSpc>
            <a:spcBef>
              <a:spcPct val="0"/>
            </a:spcBef>
            <a:spcAft>
              <a:spcPct val="15000"/>
            </a:spcAft>
            <a:buChar char="•"/>
          </a:pPr>
          <a:r>
            <a:rPr lang="en-US" sz="1100" kern="1200" dirty="0"/>
            <a:t>staffed with a paraprofessional or nurse, with a BH professional available for consult</a:t>
          </a:r>
        </a:p>
      </dsp:txBody>
      <dsp:txXfrm>
        <a:off x="837558" y="3433346"/>
        <a:ext cx="8156941" cy="528330"/>
      </dsp:txXfrm>
    </dsp:sp>
    <dsp:sp modelId="{F17F459B-0A73-4C3B-900D-F32C45CD86FA}">
      <dsp:nvSpPr>
        <dsp:cNvPr id="0" name=""/>
        <dsp:cNvSpPr/>
      </dsp:nvSpPr>
      <dsp:spPr>
        <a:xfrm>
          <a:off x="507351" y="3367304"/>
          <a:ext cx="660413" cy="66041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F76F81A-E156-8A44-B786-585C1E351261}">
      <dsp:nvSpPr>
        <dsp:cNvPr id="0" name=""/>
        <dsp:cNvSpPr/>
      </dsp:nvSpPr>
      <dsp:spPr>
        <a:xfrm>
          <a:off x="402969" y="4225741"/>
          <a:ext cx="8591529" cy="52833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362" tIns="35560" rIns="35560" bIns="35560" numCol="1" spcCol="1270" anchor="ctr" anchorCtr="0">
          <a:noAutofit/>
        </a:bodyPr>
        <a:lstStyle/>
        <a:p>
          <a:pPr marL="0" lvl="0" indent="0" algn="l" defTabSz="622300">
            <a:lnSpc>
              <a:spcPct val="90000"/>
            </a:lnSpc>
            <a:spcBef>
              <a:spcPct val="0"/>
            </a:spcBef>
            <a:spcAft>
              <a:spcPct val="35000"/>
            </a:spcAft>
            <a:buNone/>
          </a:pPr>
          <a:r>
            <a:rPr lang="en-US" sz="1400" kern="1200" dirty="0"/>
            <a:t>MOUs among BH, LEAs, P&amp;P, courts</a:t>
          </a:r>
        </a:p>
      </dsp:txBody>
      <dsp:txXfrm>
        <a:off x="402969" y="4225741"/>
        <a:ext cx="8591529" cy="528330"/>
      </dsp:txXfrm>
    </dsp:sp>
    <dsp:sp modelId="{A2C50B6E-FE25-0448-8B4F-1B42F64530B6}">
      <dsp:nvSpPr>
        <dsp:cNvPr id="0" name=""/>
        <dsp:cNvSpPr/>
      </dsp:nvSpPr>
      <dsp:spPr>
        <a:xfrm>
          <a:off x="72763" y="4159700"/>
          <a:ext cx="660413" cy="66041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1A5938-D68C-46B0-9A75-914206A8F561}">
      <dsp:nvSpPr>
        <dsp:cNvPr id="0" name=""/>
        <dsp:cNvSpPr/>
      </dsp:nvSpPr>
      <dsp:spPr>
        <a:xfrm>
          <a:off x="0" y="574"/>
          <a:ext cx="9687915" cy="0"/>
        </a:xfrm>
        <a:prstGeom prst="lin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w="6350" cap="flat" cmpd="sng" algn="ctr">
          <a:solidFill>
            <a:schemeClr val="dk2">
              <a:shade val="80000"/>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0375EF4A-DB45-4CBF-8ED8-AB6C7335F612}">
      <dsp:nvSpPr>
        <dsp:cNvPr id="0" name=""/>
        <dsp:cNvSpPr/>
      </dsp:nvSpPr>
      <dsp:spPr>
        <a:xfrm>
          <a:off x="0" y="574"/>
          <a:ext cx="9687915" cy="6719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Training for law enforcement</a:t>
          </a:r>
        </a:p>
      </dsp:txBody>
      <dsp:txXfrm>
        <a:off x="0" y="574"/>
        <a:ext cx="9687915" cy="671956"/>
      </dsp:txXfrm>
    </dsp:sp>
    <dsp:sp modelId="{887C58A7-4397-4563-AD5B-A9AD0478C648}">
      <dsp:nvSpPr>
        <dsp:cNvPr id="0" name=""/>
        <dsp:cNvSpPr/>
      </dsp:nvSpPr>
      <dsp:spPr>
        <a:xfrm>
          <a:off x="0" y="672530"/>
          <a:ext cx="9687915" cy="0"/>
        </a:xfrm>
        <a:prstGeom prst="lin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w="6350" cap="flat" cmpd="sng" algn="ctr">
          <a:solidFill>
            <a:schemeClr val="dk2">
              <a:shade val="80000"/>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4E07048D-4035-44BC-87EC-1D4A3933D399}">
      <dsp:nvSpPr>
        <dsp:cNvPr id="0" name=""/>
        <dsp:cNvSpPr/>
      </dsp:nvSpPr>
      <dsp:spPr>
        <a:xfrm>
          <a:off x="0" y="672530"/>
          <a:ext cx="9687915" cy="6719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Intensive case management</a:t>
          </a:r>
          <a:endParaRPr lang="en-US" sz="3100" kern="1200" dirty="0"/>
        </a:p>
      </dsp:txBody>
      <dsp:txXfrm>
        <a:off x="0" y="672530"/>
        <a:ext cx="9687915" cy="671956"/>
      </dsp:txXfrm>
    </dsp:sp>
    <dsp:sp modelId="{CA6F736F-FE36-4E5B-A7EC-0CF11F220D3C}">
      <dsp:nvSpPr>
        <dsp:cNvPr id="0" name=""/>
        <dsp:cNvSpPr/>
      </dsp:nvSpPr>
      <dsp:spPr>
        <a:xfrm>
          <a:off x="0" y="1344486"/>
          <a:ext cx="9687915" cy="0"/>
        </a:xfrm>
        <a:prstGeom prst="lin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w="6350" cap="flat" cmpd="sng" algn="ctr">
          <a:solidFill>
            <a:schemeClr val="dk2">
              <a:shade val="80000"/>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A159A873-47D4-4F08-991D-39A7F8FB227E}">
      <dsp:nvSpPr>
        <dsp:cNvPr id="0" name=""/>
        <dsp:cNvSpPr/>
      </dsp:nvSpPr>
      <dsp:spPr>
        <a:xfrm>
          <a:off x="0" y="1344486"/>
          <a:ext cx="9687915" cy="6719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dirty="0"/>
            <a:t>Data sharing to enable </a:t>
          </a:r>
          <a:r>
            <a:rPr lang="en-US" sz="3100" kern="1200"/>
            <a:t>warm hand-offs</a:t>
          </a:r>
          <a:endParaRPr lang="en-US" sz="3100" kern="1200" dirty="0"/>
        </a:p>
      </dsp:txBody>
      <dsp:txXfrm>
        <a:off x="0" y="1344486"/>
        <a:ext cx="9687915" cy="671956"/>
      </dsp:txXfrm>
    </dsp:sp>
    <dsp:sp modelId="{FF05EEC2-458C-854E-B817-4270C390E3CB}">
      <dsp:nvSpPr>
        <dsp:cNvPr id="0" name=""/>
        <dsp:cNvSpPr/>
      </dsp:nvSpPr>
      <dsp:spPr>
        <a:xfrm>
          <a:off x="0" y="2016442"/>
          <a:ext cx="9687915" cy="0"/>
        </a:xfrm>
        <a:prstGeom prst="lin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w="6350" cap="flat" cmpd="sng" algn="ctr">
          <a:solidFill>
            <a:schemeClr val="dk2">
              <a:shade val="80000"/>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9C5DF204-1A61-8D4B-B4F0-2761A47B93DC}">
      <dsp:nvSpPr>
        <dsp:cNvPr id="0" name=""/>
        <dsp:cNvSpPr/>
      </dsp:nvSpPr>
      <dsp:spPr>
        <a:xfrm>
          <a:off x="0" y="2016442"/>
          <a:ext cx="9687915" cy="6719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dirty="0"/>
            <a:t>Enrollment in Medicaid inside jails</a:t>
          </a:r>
        </a:p>
      </dsp:txBody>
      <dsp:txXfrm>
        <a:off x="0" y="2016442"/>
        <a:ext cx="9687915" cy="671956"/>
      </dsp:txXfrm>
    </dsp:sp>
    <dsp:sp modelId="{A188CFD2-782C-46FC-BA8F-79D142D8F4DD}">
      <dsp:nvSpPr>
        <dsp:cNvPr id="0" name=""/>
        <dsp:cNvSpPr/>
      </dsp:nvSpPr>
      <dsp:spPr>
        <a:xfrm>
          <a:off x="0" y="2688398"/>
          <a:ext cx="9687915" cy="0"/>
        </a:xfrm>
        <a:prstGeom prst="lin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w="6350" cap="flat" cmpd="sng" algn="ctr">
          <a:solidFill>
            <a:schemeClr val="dk2">
              <a:shade val="80000"/>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0E4AB196-22BB-4714-95F4-0C36A32BBFAF}">
      <dsp:nvSpPr>
        <dsp:cNvPr id="0" name=""/>
        <dsp:cNvSpPr/>
      </dsp:nvSpPr>
      <dsp:spPr>
        <a:xfrm>
          <a:off x="0" y="2688398"/>
          <a:ext cx="9687915" cy="6719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Respite services for consumers and family members</a:t>
          </a:r>
          <a:endParaRPr lang="en-US" sz="3100" kern="1200" dirty="0"/>
        </a:p>
      </dsp:txBody>
      <dsp:txXfrm>
        <a:off x="0" y="2688398"/>
        <a:ext cx="9687915" cy="671956"/>
      </dsp:txXfrm>
    </dsp:sp>
    <dsp:sp modelId="{651D8F5D-80D4-4CF8-8C47-091900674DC7}">
      <dsp:nvSpPr>
        <dsp:cNvPr id="0" name=""/>
        <dsp:cNvSpPr/>
      </dsp:nvSpPr>
      <dsp:spPr>
        <a:xfrm>
          <a:off x="0" y="3360354"/>
          <a:ext cx="9687915" cy="0"/>
        </a:xfrm>
        <a:prstGeom prst="lin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w="6350" cap="flat" cmpd="sng" algn="ctr">
          <a:solidFill>
            <a:schemeClr val="dk2">
              <a:shade val="80000"/>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9C87873D-1EA2-473F-9A01-9A9BACC44C8D}">
      <dsp:nvSpPr>
        <dsp:cNvPr id="0" name=""/>
        <dsp:cNvSpPr/>
      </dsp:nvSpPr>
      <dsp:spPr>
        <a:xfrm>
          <a:off x="0" y="3360354"/>
          <a:ext cx="9687915" cy="6719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dirty="0"/>
            <a:t>Restoration/sobering place in lieu of jail - link to services</a:t>
          </a:r>
        </a:p>
      </dsp:txBody>
      <dsp:txXfrm>
        <a:off x="0" y="3360354"/>
        <a:ext cx="9687915" cy="671956"/>
      </dsp:txXfrm>
    </dsp:sp>
    <dsp:sp modelId="{CA6729BB-1A52-4A3C-8789-E66EB22B3832}">
      <dsp:nvSpPr>
        <dsp:cNvPr id="0" name=""/>
        <dsp:cNvSpPr/>
      </dsp:nvSpPr>
      <dsp:spPr>
        <a:xfrm>
          <a:off x="0" y="4032310"/>
          <a:ext cx="9687915" cy="0"/>
        </a:xfrm>
        <a:prstGeom prst="lin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w="6350" cap="flat" cmpd="sng" algn="ctr">
          <a:solidFill>
            <a:schemeClr val="dk2">
              <a:shade val="80000"/>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CBCD4E16-DF4B-4146-86BA-FC521DAA6E2C}">
      <dsp:nvSpPr>
        <dsp:cNvPr id="0" name=""/>
        <dsp:cNvSpPr/>
      </dsp:nvSpPr>
      <dsp:spPr>
        <a:xfrm>
          <a:off x="0" y="4032310"/>
          <a:ext cx="9687915" cy="6719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dirty="0"/>
            <a:t>Higher levels of care when needed</a:t>
          </a:r>
        </a:p>
      </dsp:txBody>
      <dsp:txXfrm>
        <a:off x="0" y="4032310"/>
        <a:ext cx="9687915" cy="67195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F9DA73-AB8F-4941-916A-1DF922B12B75}">
      <dsp:nvSpPr>
        <dsp:cNvPr id="0" name=""/>
        <dsp:cNvSpPr/>
      </dsp:nvSpPr>
      <dsp:spPr>
        <a:xfrm>
          <a:off x="2075" y="0"/>
          <a:ext cx="2175330" cy="5934169"/>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dirty="0"/>
            <a:t>Maximize use of mid-level providers supported by telehealth</a:t>
          </a:r>
        </a:p>
      </dsp:txBody>
      <dsp:txXfrm>
        <a:off x="2075" y="2373668"/>
        <a:ext cx="2175330" cy="2373668"/>
      </dsp:txXfrm>
    </dsp:sp>
    <dsp:sp modelId="{339EAC3C-FCDE-4101-B6E5-AC14B0FEDF75}">
      <dsp:nvSpPr>
        <dsp:cNvPr id="0" name=""/>
        <dsp:cNvSpPr/>
      </dsp:nvSpPr>
      <dsp:spPr>
        <a:xfrm>
          <a:off x="101701" y="356050"/>
          <a:ext cx="1976078" cy="1976078"/>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5A40023-6BFE-4292-878A-A156766363E2}">
      <dsp:nvSpPr>
        <dsp:cNvPr id="0" name=""/>
        <dsp:cNvSpPr/>
      </dsp:nvSpPr>
      <dsp:spPr>
        <a:xfrm>
          <a:off x="2337336" y="0"/>
          <a:ext cx="2175330" cy="59341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dirty="0"/>
            <a:t>Use paraprofessionals and EMTs with support</a:t>
          </a:r>
        </a:p>
      </dsp:txBody>
      <dsp:txXfrm>
        <a:off x="2337336" y="2373668"/>
        <a:ext cx="2175330" cy="2373668"/>
      </dsp:txXfrm>
    </dsp:sp>
    <dsp:sp modelId="{B937B505-19EE-44C1-A7D1-FF349F04189A}">
      <dsp:nvSpPr>
        <dsp:cNvPr id="0" name=""/>
        <dsp:cNvSpPr/>
      </dsp:nvSpPr>
      <dsp:spPr>
        <a:xfrm>
          <a:off x="2460619" y="335815"/>
          <a:ext cx="1976078" cy="1976078"/>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13000" r="-13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D318936-A10B-49D0-B773-0D9A6C54D276}">
      <dsp:nvSpPr>
        <dsp:cNvPr id="0" name=""/>
        <dsp:cNvSpPr/>
      </dsp:nvSpPr>
      <dsp:spPr>
        <a:xfrm>
          <a:off x="4483256" y="0"/>
          <a:ext cx="2175330" cy="59341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dirty="0"/>
            <a:t>Train all responders in MHFA, some in CIT and assure training has a balance of info on MH, SUD and co-occurring</a:t>
          </a:r>
        </a:p>
      </dsp:txBody>
      <dsp:txXfrm>
        <a:off x="4483256" y="2373668"/>
        <a:ext cx="2175330" cy="2373668"/>
      </dsp:txXfrm>
    </dsp:sp>
    <dsp:sp modelId="{7ACB62EA-0175-4D94-B8F0-B6A79307CFE2}">
      <dsp:nvSpPr>
        <dsp:cNvPr id="0" name=""/>
        <dsp:cNvSpPr/>
      </dsp:nvSpPr>
      <dsp:spPr>
        <a:xfrm>
          <a:off x="4582883" y="356050"/>
          <a:ext cx="1976078" cy="1976078"/>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3D2FD15-3297-4D8E-80B0-525E86CC800B}">
      <dsp:nvSpPr>
        <dsp:cNvPr id="0" name=""/>
        <dsp:cNvSpPr/>
      </dsp:nvSpPr>
      <dsp:spPr>
        <a:xfrm>
          <a:off x="6723847" y="0"/>
          <a:ext cx="2175330" cy="59341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dirty="0"/>
            <a:t>Train and educate place committed people</a:t>
          </a:r>
        </a:p>
      </dsp:txBody>
      <dsp:txXfrm>
        <a:off x="6723847" y="2373668"/>
        <a:ext cx="2175330" cy="2373668"/>
      </dsp:txXfrm>
    </dsp:sp>
    <dsp:sp modelId="{F5141B41-C450-44A1-9D9B-8DD45F0B6532}">
      <dsp:nvSpPr>
        <dsp:cNvPr id="0" name=""/>
        <dsp:cNvSpPr/>
      </dsp:nvSpPr>
      <dsp:spPr>
        <a:xfrm>
          <a:off x="6823473" y="356050"/>
          <a:ext cx="1976078" cy="1976078"/>
        </a:xfrm>
        <a:prstGeom prst="rect">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17000" r="-17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0B1546A-906A-4B9D-BED3-E1CDF986FEA5}">
      <dsp:nvSpPr>
        <dsp:cNvPr id="0" name=""/>
        <dsp:cNvSpPr/>
      </dsp:nvSpPr>
      <dsp:spPr>
        <a:xfrm>
          <a:off x="-14" y="4747336"/>
          <a:ext cx="8901282" cy="890125"/>
        </a:xfrm>
        <a:prstGeom prst="leftRight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9A060E5-43BE-2541-96D3-F84BEE701AC0}" type="datetimeFigureOut">
              <a:rPr lang="en-US" smtClean="0"/>
              <a:t>9/2/2019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98F8B04-3AFE-6E42-97B6-337F7DA1BD99}" type="slidenum">
              <a:rPr lang="en-US" smtClean="0"/>
              <a:t>‹#›</a:t>
            </a:fld>
            <a:endParaRPr lang="en-US"/>
          </a:p>
        </p:txBody>
      </p:sp>
    </p:spTree>
    <p:extLst>
      <p:ext uri="{BB962C8B-B14F-4D97-AF65-F5344CB8AC3E}">
        <p14:creationId xmlns:p14="http://schemas.microsoft.com/office/powerpoint/2010/main" val="773799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F78DEA-FB13-9045-97C7-E2B4DAF912E8}" type="datetimeFigureOut">
              <a:rPr lang="en-US" smtClean="0"/>
              <a:t>9/2/2019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75EC00-517B-8941-BDD1-CA7FD25A22CB}" type="slidenum">
              <a:rPr lang="en-US" smtClean="0"/>
              <a:t>‹#›</a:t>
            </a:fld>
            <a:endParaRPr lang="en-US"/>
          </a:p>
        </p:txBody>
      </p:sp>
    </p:spTree>
    <p:extLst>
      <p:ext uri="{BB962C8B-B14F-4D97-AF65-F5344CB8AC3E}">
        <p14:creationId xmlns:p14="http://schemas.microsoft.com/office/powerpoint/2010/main" val="4264841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Use of trained paraprofessionals to provide basic primary care and dental services in remote Alaskan villages is widespread, and this concept is now being used in behavioral health.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Dennis Mohatt,</a:t>
            </a:r>
            <a:r>
              <a:rPr lang="en-US" sz="1200" kern="1200" baseline="0" dirty="0">
                <a:solidFill>
                  <a:schemeClr val="tx1"/>
                </a:solidFill>
                <a:effectLst/>
                <a:latin typeface="+mn-lt"/>
                <a:ea typeface="+mn-ea"/>
                <a:cs typeface="+mn-cs"/>
              </a:rPr>
              <a:t> WICHE, “it is important to train local people to be able to assess and resolve crises and refer.  But there has to be some ‘boots on the ground’ some capacity to respond.  That is what these aides provide.</a:t>
            </a:r>
          </a:p>
          <a:p>
            <a:endParaRPr lang="en-US" dirty="0"/>
          </a:p>
          <a:p>
            <a:r>
              <a:rPr lang="en-US" dirty="0" err="1"/>
              <a:t>Mohatt</a:t>
            </a:r>
            <a:r>
              <a:rPr lang="en-US" dirty="0"/>
              <a:t> says use of paras supported </a:t>
            </a:r>
            <a:r>
              <a:rPr lang="en-US" dirty="0" err="1"/>
              <a:t>vy</a:t>
            </a:r>
            <a:r>
              <a:rPr lang="en-US" dirty="0"/>
              <a:t> technology are many – including in the army with platoon level medics performing BH assessments and high end technology to connect people in the field with acute care settings</a:t>
            </a:r>
          </a:p>
        </p:txBody>
      </p:sp>
      <p:sp>
        <p:nvSpPr>
          <p:cNvPr id="4" name="Slide Number Placeholder 3"/>
          <p:cNvSpPr>
            <a:spLocks noGrp="1"/>
          </p:cNvSpPr>
          <p:nvPr>
            <p:ph type="sldNum" sz="quarter" idx="10"/>
          </p:nvPr>
        </p:nvSpPr>
        <p:spPr/>
        <p:txBody>
          <a:bodyPr/>
          <a:lstStyle/>
          <a:p>
            <a:fld id="{32B561D0-951C-8146-AE3B-768515338B5D}" type="slidenum">
              <a:rPr lang="en-US" smtClean="0"/>
              <a:t>2</a:t>
            </a:fld>
            <a:endParaRPr lang="en-US"/>
          </a:p>
        </p:txBody>
      </p:sp>
    </p:spTree>
    <p:extLst>
      <p:ext uri="{BB962C8B-B14F-4D97-AF65-F5344CB8AC3E}">
        <p14:creationId xmlns:p14="http://schemas.microsoft.com/office/powerpoint/2010/main" val="495306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50938"/>
            <a:ext cx="5486400" cy="3086100"/>
          </a:xfrm>
        </p:spPr>
      </p:sp>
      <p:sp>
        <p:nvSpPr>
          <p:cNvPr id="3" name="Notes Placeholder 2"/>
          <p:cNvSpPr>
            <a:spLocks noGrp="1"/>
          </p:cNvSpPr>
          <p:nvPr>
            <p:ph type="body" idx="1"/>
          </p:nvPr>
        </p:nvSpPr>
        <p:spPr/>
        <p:txBody>
          <a:bodyPr/>
          <a:lstStyle/>
          <a:p>
            <a:r>
              <a:rPr lang="en-US" dirty="0"/>
              <a:t>2004, downsized state hospital beds, regional crisis services were supported</a:t>
            </a:r>
          </a:p>
          <a:p>
            <a:r>
              <a:rPr lang="en-US" dirty="0"/>
              <a:t>Regional crisis stabilization units for involuntary protective custody placements</a:t>
            </a:r>
          </a:p>
          <a:p>
            <a:endParaRPr lang="en-US" dirty="0"/>
          </a:p>
          <a:p>
            <a:r>
              <a:rPr lang="en-US" dirty="0"/>
              <a:t>Took advantage of the opportunity to build a system to respond to all types of crises</a:t>
            </a:r>
          </a:p>
          <a:p>
            <a:endParaRPr lang="en-US" dirty="0"/>
          </a:p>
          <a:p>
            <a:r>
              <a:rPr lang="en-US" dirty="0"/>
              <a:t>Keys to success:  </a:t>
            </a:r>
            <a:r>
              <a:rPr lang="en-US" b="1" dirty="0"/>
              <a:t>crisis counselors willing to travel and in some cases transport patients.  </a:t>
            </a:r>
          </a:p>
          <a:p>
            <a:r>
              <a:rPr lang="en-US" b="1" dirty="0"/>
              <a:t>Warm handoffs </a:t>
            </a:r>
            <a:r>
              <a:rPr lang="en-US" dirty="0"/>
              <a:t>to case managers officers are less likely to take a person into custody when they know there is a plan.</a:t>
            </a:r>
          </a:p>
          <a:p>
            <a:endParaRPr lang="en-US" dirty="0"/>
          </a:p>
        </p:txBody>
      </p:sp>
      <p:sp>
        <p:nvSpPr>
          <p:cNvPr id="4" name="Slide Number Placeholder 3"/>
          <p:cNvSpPr>
            <a:spLocks noGrp="1"/>
          </p:cNvSpPr>
          <p:nvPr>
            <p:ph type="sldNum" sz="quarter" idx="10"/>
          </p:nvPr>
        </p:nvSpPr>
        <p:spPr/>
        <p:txBody>
          <a:bodyPr/>
          <a:lstStyle/>
          <a:p>
            <a:fld id="{32B561D0-951C-8146-AE3B-768515338B5D}" type="slidenum">
              <a:rPr lang="en-US" smtClean="0"/>
              <a:t>3</a:t>
            </a:fld>
            <a:endParaRPr lang="en-US"/>
          </a:p>
        </p:txBody>
      </p:sp>
    </p:spTree>
    <p:extLst>
      <p:ext uri="{BB962C8B-B14F-4D97-AF65-F5344CB8AC3E}">
        <p14:creationId xmlns:p14="http://schemas.microsoft.com/office/powerpoint/2010/main" val="134486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B561D0-951C-8146-AE3B-768515338B5D}" type="slidenum">
              <a:rPr lang="en-US" smtClean="0"/>
              <a:t>4</a:t>
            </a:fld>
            <a:endParaRPr lang="en-US"/>
          </a:p>
        </p:txBody>
      </p:sp>
    </p:spTree>
    <p:extLst>
      <p:ext uri="{BB962C8B-B14F-4D97-AF65-F5344CB8AC3E}">
        <p14:creationId xmlns:p14="http://schemas.microsoft.com/office/powerpoint/2010/main" val="154004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Grangeville 3,123, Orofino 3,087, Cottonwood 910</a:t>
            </a:r>
          </a:p>
          <a:p>
            <a:endParaRPr lang="en-US" dirty="0"/>
          </a:p>
        </p:txBody>
      </p:sp>
      <p:sp>
        <p:nvSpPr>
          <p:cNvPr id="4" name="Slide Number Placeholder 3"/>
          <p:cNvSpPr>
            <a:spLocks noGrp="1"/>
          </p:cNvSpPr>
          <p:nvPr>
            <p:ph type="sldNum" sz="quarter" idx="10"/>
          </p:nvPr>
        </p:nvSpPr>
        <p:spPr/>
        <p:txBody>
          <a:bodyPr/>
          <a:lstStyle/>
          <a:p>
            <a:fld id="{32B561D0-951C-8146-AE3B-768515338B5D}" type="slidenum">
              <a:rPr lang="en-US" smtClean="0"/>
              <a:t>5</a:t>
            </a:fld>
            <a:endParaRPr lang="en-US"/>
          </a:p>
        </p:txBody>
      </p:sp>
    </p:spTree>
    <p:extLst>
      <p:ext uri="{BB962C8B-B14F-4D97-AF65-F5344CB8AC3E}">
        <p14:creationId xmlns:p14="http://schemas.microsoft.com/office/powerpoint/2010/main" val="2339764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B561D0-951C-8146-AE3B-768515338B5D}" type="slidenum">
              <a:rPr lang="en-US" smtClean="0"/>
              <a:t>6</a:t>
            </a:fld>
            <a:endParaRPr lang="en-US"/>
          </a:p>
        </p:txBody>
      </p:sp>
    </p:spTree>
    <p:extLst>
      <p:ext uri="{BB962C8B-B14F-4D97-AF65-F5344CB8AC3E}">
        <p14:creationId xmlns:p14="http://schemas.microsoft.com/office/powerpoint/2010/main" val="1865414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Community</a:t>
            </a:r>
            <a:r>
              <a:rPr lang="en-US" baseline="0" dirty="0"/>
              <a:t> </a:t>
            </a:r>
            <a:r>
              <a:rPr lang="en-US" dirty="0"/>
              <a:t>Behavioral</a:t>
            </a:r>
            <a:r>
              <a:rPr lang="en-US" baseline="0" dirty="0"/>
              <a:t> Health Liaison</a:t>
            </a:r>
            <a:r>
              <a:rPr lang="en-US" dirty="0"/>
              <a:t>s for police go to any location they are needed – people’s homes, jails, law enforcement staffing meetings. </a:t>
            </a:r>
          </a:p>
          <a:p>
            <a:r>
              <a:rPr lang="en-US" dirty="0"/>
              <a:t>Emergency</a:t>
            </a:r>
            <a:r>
              <a:rPr lang="en-US" baseline="0" dirty="0"/>
              <a:t> Room Enhancement personnel are BH professionals that work solely in EDs</a:t>
            </a:r>
            <a:endParaRPr lang="en-US" dirty="0"/>
          </a:p>
          <a:p>
            <a:r>
              <a:rPr lang="en-US" dirty="0"/>
              <a:t>Make sure high utilizers don’t fall through the cracks.</a:t>
            </a:r>
          </a:p>
          <a:p>
            <a:r>
              <a:rPr lang="en-US" dirty="0"/>
              <a:t>Officer interviewed said  Community Behavioral health </a:t>
            </a:r>
            <a:r>
              <a:rPr lang="en-US" dirty="0" err="1"/>
              <a:t>liaisions</a:t>
            </a:r>
            <a:r>
              <a:rPr lang="en-US" dirty="0"/>
              <a:t> are the best thing that ever happened to law enforcement</a:t>
            </a:r>
          </a:p>
          <a:p>
            <a:endParaRPr lang="en-US"/>
          </a:p>
          <a:p>
            <a:endParaRPr lang="en-US" dirty="0"/>
          </a:p>
          <a:p>
            <a:endParaRPr lang="en-US" dirty="0"/>
          </a:p>
        </p:txBody>
      </p:sp>
      <p:sp>
        <p:nvSpPr>
          <p:cNvPr id="4" name="Slide Number Placeholder 3"/>
          <p:cNvSpPr>
            <a:spLocks noGrp="1"/>
          </p:cNvSpPr>
          <p:nvPr>
            <p:ph type="sldNum" sz="quarter" idx="10"/>
          </p:nvPr>
        </p:nvSpPr>
        <p:spPr/>
        <p:txBody>
          <a:bodyPr/>
          <a:lstStyle/>
          <a:p>
            <a:fld id="{32B561D0-951C-8146-AE3B-768515338B5D}" type="slidenum">
              <a:rPr lang="en-US" smtClean="0"/>
              <a:t>7</a:t>
            </a:fld>
            <a:endParaRPr lang="en-US"/>
          </a:p>
        </p:txBody>
      </p:sp>
    </p:spTree>
    <p:extLst>
      <p:ext uri="{BB962C8B-B14F-4D97-AF65-F5344CB8AC3E}">
        <p14:creationId xmlns:p14="http://schemas.microsoft.com/office/powerpoint/2010/main" val="60535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75EC00-517B-8941-BDD1-CA7FD25A22CB}" type="slidenum">
              <a:rPr lang="en-US" smtClean="0"/>
              <a:t>8</a:t>
            </a:fld>
            <a:endParaRPr lang="en-US"/>
          </a:p>
        </p:txBody>
      </p:sp>
    </p:spTree>
    <p:extLst>
      <p:ext uri="{BB962C8B-B14F-4D97-AF65-F5344CB8AC3E}">
        <p14:creationId xmlns:p14="http://schemas.microsoft.com/office/powerpoint/2010/main" val="1334476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B561D0-951C-8146-AE3B-768515338B5D}"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334999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75EC00-517B-8941-BDD1-CA7FD25A22CB}" type="slidenum">
              <a:rPr lang="en-US" smtClean="0"/>
              <a:t>10</a:t>
            </a:fld>
            <a:endParaRPr lang="en-US"/>
          </a:p>
        </p:txBody>
      </p:sp>
    </p:spTree>
    <p:extLst>
      <p:ext uri="{BB962C8B-B14F-4D97-AF65-F5344CB8AC3E}">
        <p14:creationId xmlns:p14="http://schemas.microsoft.com/office/powerpoint/2010/main" val="1085329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9/2/2019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9/2/2019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9/2/2019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9/2/2019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9/2/2019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9/2/2019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9/2/2019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9/2/2019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39735102"/>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2.emf"/></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amp;ehk=wEX3NAKlVR8tmpCRlF4kdA&amp;r=0&amp;pid=OfficeInsert"/><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jpg&amp;ehk=ND6qoedvwwWqveUcf4ySjw&amp;r=0&amp;pid=OfficeInsert"/><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png&amp;ehk=Hdc4VH7lqCLE4Dwl9nk4Kw&amp;r=0&amp;pid=OfficeInsert"/><Relationship Id="rId4" Type="http://schemas.openxmlformats.org/officeDocument/2006/relationships/image" Target="../media/image5.jpg&amp;ehk=Vduw"/></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6.png&amp;ehk=Hdc4VH7lqCLE4Dwl9nk4Kw&amp;r=0&amp;pid=OfficeInsert"/><Relationship Id="rId7" Type="http://schemas.openxmlformats.org/officeDocument/2006/relationships/diagramQuickStyle" Target="../diagrams/quickStyle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8.jpeg"/><Relationship Id="rId9" Type="http://schemas.microsoft.com/office/2007/relationships/diagramDrawing" Target="../diagrams/drawing1.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1.png&amp;ehk=y9"/><Relationship Id="rId5" Type="http://schemas.openxmlformats.org/officeDocument/2006/relationships/image" Target="../media/image10.png&amp;ehk=T"/><Relationship Id="rId4" Type="http://schemas.openxmlformats.org/officeDocument/2006/relationships/image" Target="../media/image9.png&amp;ehk=mhzHK1kzoseYzLn5Zm3bWw&amp;r=0&amp;pid=OfficeInsert"/></Relationships>
</file>

<file path=ppt/slides/_rels/slide6.xml.rels><?xml version="1.0" encoding="UTF-8" standalone="yes"?>
<Relationships xmlns="http://schemas.openxmlformats.org/package/2006/relationships"><Relationship Id="rId8" Type="http://schemas.openxmlformats.org/officeDocument/2006/relationships/image" Target="../media/image3.png&amp;ehk=wEX3NAKlVR8tmpCRlF4kdA&amp;r=0&amp;pid=OfficeInsert"/><Relationship Id="rId13" Type="http://schemas.openxmlformats.org/officeDocument/2006/relationships/image" Target="../media/image15.tiff"/><Relationship Id="rId3" Type="http://schemas.openxmlformats.org/officeDocument/2006/relationships/diagramData" Target="../diagrams/data2.xml"/><Relationship Id="rId7" Type="http://schemas.microsoft.com/office/2007/relationships/diagramDrawing" Target="../diagrams/drawing2.xml"/><Relationship Id="rId12"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image" Target="../media/image13.jpg&amp;ehk=SINS4viz8mULAwOZarkzwg&amp;r=0&amp;pid=OfficeInsert"/><Relationship Id="rId5" Type="http://schemas.openxmlformats.org/officeDocument/2006/relationships/diagramQuickStyle" Target="../diagrams/quickStyle2.xml"/><Relationship Id="rId10" Type="http://schemas.openxmlformats.org/officeDocument/2006/relationships/image" Target="../media/image11.png&amp;ehk=y9"/><Relationship Id="rId4" Type="http://schemas.openxmlformats.org/officeDocument/2006/relationships/diagramLayout" Target="../diagrams/layout2.xml"/><Relationship Id="rId9" Type="http://schemas.openxmlformats.org/officeDocument/2006/relationships/image" Target="../media/image12.png&amp;ehk=4uD7ao9vX6bS6PMcFkbL3w&amp;r=0&amp;pid=OfficeInsert"/><Relationship Id="rId14" Type="http://schemas.openxmlformats.org/officeDocument/2006/relationships/image" Target="../media/image16.tiff"/></Relationships>
</file>

<file path=ppt/slides/_rels/slide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jpg&amp;ehk=Vduw"/><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8" Type="http://schemas.openxmlformats.org/officeDocument/2006/relationships/image" Target="../media/image11.png&amp;ehk=y9"/><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F5A5AB2-8F02-F14F-9277-89C2E9BA3726}"/>
              </a:ext>
            </a:extLst>
          </p:cNvPr>
          <p:cNvGrpSpPr/>
          <p:nvPr/>
        </p:nvGrpSpPr>
        <p:grpSpPr>
          <a:xfrm>
            <a:off x="2201108" y="1092065"/>
            <a:ext cx="7789784" cy="4673870"/>
            <a:chOff x="1910595" y="0"/>
            <a:chExt cx="7789784" cy="4673870"/>
          </a:xfrm>
        </p:grpSpPr>
        <p:sp>
          <p:nvSpPr>
            <p:cNvPr id="7" name="Rectangle 6">
              <a:extLst>
                <a:ext uri="{FF2B5EF4-FFF2-40B4-BE49-F238E27FC236}">
                  <a16:creationId xmlns:a16="http://schemas.microsoft.com/office/drawing/2014/main" id="{4DDC4DEE-5257-6543-BB2E-80CA010BBBF6}"/>
                </a:ext>
              </a:extLst>
            </p:cNvPr>
            <p:cNvSpPr/>
            <p:nvPr/>
          </p:nvSpPr>
          <p:spPr>
            <a:xfrm>
              <a:off x="1910595" y="0"/>
              <a:ext cx="7789784" cy="4673870"/>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2A1CDE45-6FD3-0944-9ABF-821E75224C9C}"/>
                </a:ext>
              </a:extLst>
            </p:cNvPr>
            <p:cNvSpPr txBox="1"/>
            <p:nvPr/>
          </p:nvSpPr>
          <p:spPr>
            <a:xfrm>
              <a:off x="1910595" y="0"/>
              <a:ext cx="7789784" cy="4673870"/>
            </a:xfrm>
            <a:prstGeom prst="rect">
              <a:avLst/>
            </a:prstGeom>
            <a:solidFill>
              <a:schemeClr val="accent1"/>
            </a:solidFill>
          </p:spPr>
          <p:style>
            <a:lnRef idx="0">
              <a:scrgbClr r="0" g="0" b="0"/>
            </a:lnRef>
            <a:fillRef idx="0">
              <a:scrgbClr r="0" g="0" b="0"/>
            </a:fillRef>
            <a:effectRef idx="0">
              <a:scrgbClr r="0" g="0" b="0"/>
            </a:effectRef>
            <a:fontRef idx="minor">
              <a:schemeClr val="lt1"/>
            </a:fontRef>
          </p:style>
          <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en-US" sz="6500" kern="1200" dirty="0"/>
            </a:p>
            <a:p>
              <a:pPr marL="0" lvl="0" indent="0" algn="ctr" defTabSz="2889250">
                <a:lnSpc>
                  <a:spcPct val="90000"/>
                </a:lnSpc>
                <a:spcBef>
                  <a:spcPct val="0"/>
                </a:spcBef>
                <a:spcAft>
                  <a:spcPct val="35000"/>
                </a:spcAft>
                <a:buNone/>
              </a:pPr>
              <a:endParaRPr lang="en-US" sz="6500" dirty="0"/>
            </a:p>
            <a:p>
              <a:pPr marL="0" lvl="0" indent="0" algn="ctr" defTabSz="2889250">
                <a:spcBef>
                  <a:spcPct val="0"/>
                </a:spcBef>
                <a:spcAft>
                  <a:spcPts val="330"/>
                </a:spcAft>
                <a:buNone/>
              </a:pPr>
              <a:r>
                <a:rPr lang="en-US" sz="6500" kern="1200" dirty="0"/>
                <a:t>Best Practice Crisis Response</a:t>
              </a:r>
            </a:p>
            <a:p>
              <a:pPr marL="0" lvl="0" indent="0" algn="ctr" defTabSz="2889250">
                <a:spcBef>
                  <a:spcPct val="0"/>
                </a:spcBef>
                <a:spcAft>
                  <a:spcPts val="330"/>
                </a:spcAft>
                <a:buNone/>
              </a:pPr>
              <a:r>
                <a:rPr lang="en-US" sz="6500" kern="1200" dirty="0"/>
                <a:t>Models</a:t>
              </a:r>
            </a:p>
            <a:p>
              <a:pPr marL="0" lvl="0" indent="0" algn="ctr" defTabSz="2889250">
                <a:lnSpc>
                  <a:spcPct val="90000"/>
                </a:lnSpc>
                <a:spcBef>
                  <a:spcPct val="0"/>
                </a:spcBef>
                <a:spcAft>
                  <a:spcPct val="35000"/>
                </a:spcAft>
                <a:buNone/>
              </a:pPr>
              <a:br>
                <a:rPr lang="en-US" sz="6500" kern="1200" dirty="0"/>
              </a:br>
              <a:endParaRPr lang="en-US" sz="6500" kern="1200" dirty="0"/>
            </a:p>
          </p:txBody>
        </p:sp>
      </p:grpSp>
    </p:spTree>
    <p:extLst>
      <p:ext uri="{BB962C8B-B14F-4D97-AF65-F5344CB8AC3E}">
        <p14:creationId xmlns:p14="http://schemas.microsoft.com/office/powerpoint/2010/main" val="1533119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A7B87-4B06-3C49-96BA-51486EE7F399}"/>
              </a:ext>
            </a:extLst>
          </p:cNvPr>
          <p:cNvSpPr>
            <a:spLocks noGrp="1"/>
          </p:cNvSpPr>
          <p:nvPr>
            <p:ph type="title"/>
          </p:nvPr>
        </p:nvSpPr>
        <p:spPr/>
        <p:txBody>
          <a:bodyPr/>
          <a:lstStyle/>
          <a:p>
            <a:r>
              <a:rPr lang="en-US" dirty="0"/>
              <a:t>Questions? Points for Action?</a:t>
            </a:r>
          </a:p>
        </p:txBody>
      </p:sp>
      <p:pic>
        <p:nvPicPr>
          <p:cNvPr id="5" name="Picture 4">
            <a:extLst>
              <a:ext uri="{FF2B5EF4-FFF2-40B4-BE49-F238E27FC236}">
                <a16:creationId xmlns:a16="http://schemas.microsoft.com/office/drawing/2014/main" id="{E84831AC-1EB7-5C4B-854D-F64F95042E9A}"/>
              </a:ext>
            </a:extLst>
          </p:cNvPr>
          <p:cNvPicPr>
            <a:picLocks noChangeAspect="1"/>
          </p:cNvPicPr>
          <p:nvPr/>
        </p:nvPicPr>
        <p:blipFill>
          <a:blip r:embed="rId3"/>
          <a:stretch>
            <a:fillRect/>
          </a:stretch>
        </p:blipFill>
        <p:spPr>
          <a:xfrm>
            <a:off x="581192" y="2631219"/>
            <a:ext cx="4636233" cy="1031414"/>
          </a:xfrm>
          <a:prstGeom prst="rect">
            <a:avLst/>
          </a:prstGeom>
        </p:spPr>
      </p:pic>
      <p:sp>
        <p:nvSpPr>
          <p:cNvPr id="6" name="Subtitle 2">
            <a:extLst>
              <a:ext uri="{FF2B5EF4-FFF2-40B4-BE49-F238E27FC236}">
                <a16:creationId xmlns:a16="http://schemas.microsoft.com/office/drawing/2014/main" id="{FC3E9344-E78E-5A41-B26A-9CCCA8C77065}"/>
              </a:ext>
            </a:extLst>
          </p:cNvPr>
          <p:cNvSpPr txBox="1">
            <a:spLocks/>
          </p:cNvSpPr>
          <p:nvPr/>
        </p:nvSpPr>
        <p:spPr>
          <a:xfrm>
            <a:off x="977432" y="3662633"/>
            <a:ext cx="4239993" cy="590321"/>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US" dirty="0"/>
              <a:t>406-431-9260  |    </a:t>
            </a:r>
            <a:r>
              <a:rPr lang="en-US" dirty="0" err="1"/>
              <a:t>lovelandk@gmail.com</a:t>
            </a:r>
            <a:endParaRPr lang="en-US"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13665" y="2164554"/>
            <a:ext cx="6075680" cy="2420146"/>
          </a:xfrm>
          <a:prstGeom prst="rect">
            <a:avLst/>
          </a:prstGeom>
        </p:spPr>
      </p:pic>
    </p:spTree>
    <p:extLst>
      <p:ext uri="{BB962C8B-B14F-4D97-AF65-F5344CB8AC3E}">
        <p14:creationId xmlns:p14="http://schemas.microsoft.com/office/powerpoint/2010/main" val="1126768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740" y="320793"/>
            <a:ext cx="12304805" cy="1325563"/>
          </a:xfrm>
        </p:spPr>
        <p:txBody>
          <a:bodyPr/>
          <a:lstStyle/>
          <a:p>
            <a:r>
              <a:rPr lang="en-US" dirty="0"/>
              <a:t>Use of paraprofessionals and technology</a:t>
            </a:r>
          </a:p>
        </p:txBody>
      </p:sp>
      <p:pic>
        <p:nvPicPr>
          <p:cNvPr id="4" name="img" descr="http://www.printablemap.net/images/printable-map-of-alaska.jpg"/>
          <p:cNvPicPr>
            <a:picLocks/>
          </p:cNvPicPr>
          <p:nvPr/>
        </p:nvPicPr>
        <p:blipFill rotWithShape="1">
          <a:blip r:embed="rId3"/>
          <a:srcRect l="5742" t="12162" r="4052" b="11866"/>
          <a:stretch/>
        </p:blipFill>
        <p:spPr bwMode="auto">
          <a:xfrm>
            <a:off x="7767058" y="2550247"/>
            <a:ext cx="3369924" cy="3719246"/>
          </a:xfrm>
          <a:prstGeom prst="rect">
            <a:avLst/>
          </a:prstGeom>
          <a:noFill/>
          <a:ln>
            <a:noFill/>
          </a:ln>
          <a:extLst>
            <a:ext uri="{53640926-AAD7-44D8-BBD7-CCE9431645EC}">
              <a14:shadowObscured xmlns:a14="http://schemas.microsoft.com/office/drawing/2010/main"/>
            </a:ext>
          </a:extLst>
        </p:spPr>
      </p:pic>
      <p:sp>
        <p:nvSpPr>
          <p:cNvPr id="5" name="Rectangle 4"/>
          <p:cNvSpPr/>
          <p:nvPr/>
        </p:nvSpPr>
        <p:spPr>
          <a:xfrm rot="5400000">
            <a:off x="10069145" y="3316894"/>
            <a:ext cx="2589170" cy="1200329"/>
          </a:xfrm>
          <a:prstGeom prst="rect">
            <a:avLst/>
          </a:prstGeom>
        </p:spPr>
        <p:txBody>
          <a:bodyPr wrap="none">
            <a:spAutoFit/>
          </a:bodyPr>
          <a:lstStyle/>
          <a:p>
            <a:r>
              <a:rPr lang="en-US" sz="7200" dirty="0">
                <a:solidFill>
                  <a:schemeClr val="accent1"/>
                </a:solidFill>
              </a:rPr>
              <a:t>Alaska</a:t>
            </a:r>
          </a:p>
        </p:txBody>
      </p:sp>
      <p:pic>
        <p:nvPicPr>
          <p:cNvPr id="8" name="Picture 7"/>
          <p:cNvPicPr>
            <a:picLocks noChangeAspect="1"/>
          </p:cNvPicPr>
          <p:nvPr/>
        </p:nvPicPr>
        <p:blipFill>
          <a:blip r:embed="rId4">
            <a:biLevel thresh="25000"/>
          </a:blip>
          <a:stretch>
            <a:fillRect/>
          </a:stretch>
        </p:blipFill>
        <p:spPr>
          <a:xfrm>
            <a:off x="780497" y="2205610"/>
            <a:ext cx="719699" cy="1630229"/>
          </a:xfrm>
          <a:prstGeom prst="rect">
            <a:avLst/>
          </a:prstGeom>
        </p:spPr>
      </p:pic>
      <p:sp>
        <p:nvSpPr>
          <p:cNvPr id="9" name="TextBox 8"/>
          <p:cNvSpPr txBox="1"/>
          <p:nvPr/>
        </p:nvSpPr>
        <p:spPr>
          <a:xfrm>
            <a:off x="2088872" y="2346363"/>
            <a:ext cx="6183086" cy="461665"/>
          </a:xfrm>
          <a:prstGeom prst="rect">
            <a:avLst/>
          </a:prstGeom>
          <a:noFill/>
        </p:spPr>
        <p:txBody>
          <a:bodyPr wrap="square" rtlCol="0">
            <a:spAutoFit/>
          </a:bodyPr>
          <a:lstStyle/>
          <a:p>
            <a:r>
              <a:rPr lang="en-US" sz="2400" dirty="0"/>
              <a:t>BEHAVIORAL HEALTH AIDES</a:t>
            </a:r>
          </a:p>
        </p:txBody>
      </p:sp>
      <p:sp>
        <p:nvSpPr>
          <p:cNvPr id="10" name="TextBox 9"/>
          <p:cNvSpPr txBox="1"/>
          <p:nvPr/>
        </p:nvSpPr>
        <p:spPr>
          <a:xfrm>
            <a:off x="535504" y="3993816"/>
            <a:ext cx="6183086" cy="461665"/>
          </a:xfrm>
          <a:prstGeom prst="rect">
            <a:avLst/>
          </a:prstGeom>
          <a:noFill/>
        </p:spPr>
        <p:txBody>
          <a:bodyPr wrap="square" rtlCol="0">
            <a:spAutoFit/>
          </a:bodyPr>
          <a:lstStyle/>
          <a:p>
            <a:r>
              <a:rPr lang="en-US" sz="2400" dirty="0"/>
              <a:t>STATEWIDE TELEHEALTH “HUB”</a:t>
            </a:r>
          </a:p>
        </p:txBody>
      </p:sp>
      <p:sp>
        <p:nvSpPr>
          <p:cNvPr id="12" name="Rectangle 11"/>
          <p:cNvSpPr/>
          <p:nvPr/>
        </p:nvSpPr>
        <p:spPr>
          <a:xfrm>
            <a:off x="228105" y="4613458"/>
            <a:ext cx="6096000" cy="1200329"/>
          </a:xfrm>
          <a:prstGeom prst="rect">
            <a:avLst/>
          </a:prstGeom>
        </p:spPr>
        <p:txBody>
          <a:bodyPr>
            <a:spAutoFit/>
          </a:bodyPr>
          <a:lstStyle/>
          <a:p>
            <a:pPr marL="742950" lvl="1" indent="-285750">
              <a:buFont typeface="Arial" panose="020B0604020202020204" pitchFamily="34" charset="0"/>
              <a:buChar char="•"/>
            </a:pPr>
            <a:r>
              <a:rPr lang="en-US" dirty="0">
                <a:latin typeface="Calibri" charset="0"/>
                <a:ea typeface="Calibri" charset="0"/>
                <a:cs typeface="Times New Roman" charset="0"/>
              </a:rPr>
              <a:t>consult and support to BH aides and other paraprofessionals</a:t>
            </a:r>
          </a:p>
          <a:p>
            <a:pPr marL="742950" lvl="1" indent="-285750">
              <a:buFont typeface="Arial" panose="020B0604020202020204" pitchFamily="34" charset="0"/>
              <a:buChar char="•"/>
            </a:pPr>
            <a:r>
              <a:rPr lang="en-US" dirty="0">
                <a:latin typeface="Calibri" charset="0"/>
                <a:ea typeface="Calibri" charset="0"/>
                <a:cs typeface="Times New Roman" charset="0"/>
              </a:rPr>
              <a:t>allows patients to be seen by professionals</a:t>
            </a:r>
          </a:p>
          <a:p>
            <a:pPr marL="742950" lvl="1" indent="-285750">
              <a:buFont typeface="Arial" panose="020B0604020202020204" pitchFamily="34" charset="0"/>
              <a:buChar char="•"/>
            </a:pPr>
            <a:r>
              <a:rPr lang="en-US" dirty="0">
                <a:latin typeface="Calibri" charset="0"/>
                <a:ea typeface="Calibri" charset="0"/>
                <a:cs typeface="Times New Roman" charset="0"/>
              </a:rPr>
              <a:t>determination of when patients need transport</a:t>
            </a:r>
          </a:p>
        </p:txBody>
      </p:sp>
      <p:sp>
        <p:nvSpPr>
          <p:cNvPr id="13" name="Rectangle 12"/>
          <p:cNvSpPr/>
          <p:nvPr/>
        </p:nvSpPr>
        <p:spPr>
          <a:xfrm>
            <a:off x="1585627" y="2779450"/>
            <a:ext cx="6096000" cy="923330"/>
          </a:xfrm>
          <a:prstGeom prst="rect">
            <a:avLst/>
          </a:prstGeom>
        </p:spPr>
        <p:txBody>
          <a:bodyPr>
            <a:spAutoFit/>
          </a:bodyPr>
          <a:lstStyle/>
          <a:p>
            <a:pPr marL="742950" lvl="1" indent="-285750">
              <a:buFont typeface="Arial" panose="020B0604020202020204" pitchFamily="34" charset="0"/>
              <a:buChar char="•"/>
            </a:pPr>
            <a:r>
              <a:rPr lang="en-US" dirty="0">
                <a:latin typeface="Calibri" charset="0"/>
                <a:ea typeface="Calibri" charset="0"/>
                <a:cs typeface="Times New Roman" charset="0"/>
              </a:rPr>
              <a:t>case management, routine care and med management</a:t>
            </a:r>
          </a:p>
          <a:p>
            <a:pPr marL="742950" lvl="1" indent="-285750">
              <a:buFont typeface="Arial" panose="020B0604020202020204" pitchFamily="34" charset="0"/>
              <a:buChar char="•"/>
            </a:pPr>
            <a:r>
              <a:rPr lang="en-US" dirty="0">
                <a:latin typeface="Calibri" charset="0"/>
                <a:ea typeface="Calibri" charset="0"/>
                <a:cs typeface="Times New Roman" charset="0"/>
              </a:rPr>
              <a:t>assess and resolve crises, and refer</a:t>
            </a:r>
          </a:p>
          <a:p>
            <a:pPr marL="742950" lvl="1" indent="-285750">
              <a:buFont typeface="Arial" panose="020B0604020202020204" pitchFamily="34" charset="0"/>
              <a:buChar char="•"/>
            </a:pPr>
            <a:r>
              <a:rPr lang="en-US" dirty="0">
                <a:latin typeface="Calibri" charset="0"/>
                <a:ea typeface="Calibri" charset="0"/>
                <a:cs typeface="Times New Roman" charset="0"/>
              </a:rPr>
              <a:t>training is key</a:t>
            </a:r>
          </a:p>
        </p:txBody>
      </p:sp>
      <p:pic>
        <p:nvPicPr>
          <p:cNvPr id="17" name="Picture 16" descr="BIG IMAGE (PNG)"/>
          <p:cNvPicPr>
            <a:picLocks noChangeAspect="1"/>
          </p:cNvPicPr>
          <p:nvPr/>
        </p:nvPicPr>
        <p:blipFill rotWithShape="1">
          <a:blip r:embed="rId5"/>
          <a:srcRect l="28061" t="9101" r="25999" b="6878"/>
          <a:stretch/>
        </p:blipFill>
        <p:spPr>
          <a:xfrm>
            <a:off x="5780809" y="3669030"/>
            <a:ext cx="1023212" cy="1843315"/>
          </a:xfrm>
          <a:prstGeom prst="rect">
            <a:avLst/>
          </a:prstGeom>
        </p:spPr>
      </p:pic>
    </p:spTree>
    <p:extLst>
      <p:ext uri="{BB962C8B-B14F-4D97-AF65-F5344CB8AC3E}">
        <p14:creationId xmlns:p14="http://schemas.microsoft.com/office/powerpoint/2010/main" val="2108927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8820" y="144253"/>
            <a:ext cx="12304805" cy="1325563"/>
          </a:xfrm>
        </p:spPr>
        <p:txBody>
          <a:bodyPr/>
          <a:lstStyle/>
          <a:p>
            <a:r>
              <a:rPr lang="en-US" dirty="0"/>
              <a:t>16 County Regional Crisis System</a:t>
            </a:r>
          </a:p>
        </p:txBody>
      </p:sp>
      <p:sp>
        <p:nvSpPr>
          <p:cNvPr id="5" name="Rectangle 4"/>
          <p:cNvSpPr/>
          <p:nvPr/>
        </p:nvSpPr>
        <p:spPr>
          <a:xfrm rot="5400000">
            <a:off x="9099481" y="3793531"/>
            <a:ext cx="4868640" cy="1107996"/>
          </a:xfrm>
          <a:prstGeom prst="rect">
            <a:avLst/>
          </a:prstGeom>
        </p:spPr>
        <p:txBody>
          <a:bodyPr wrap="none">
            <a:spAutoFit/>
          </a:bodyPr>
          <a:lstStyle/>
          <a:p>
            <a:r>
              <a:rPr lang="en-US" sz="6600" dirty="0">
                <a:solidFill>
                  <a:schemeClr val="accent1"/>
                </a:solidFill>
              </a:rPr>
              <a:t>SE NEBRASKA</a:t>
            </a:r>
          </a:p>
        </p:txBody>
      </p:sp>
      <p:pic>
        <p:nvPicPr>
          <p:cNvPr id="8" name="Picture 7" descr="&lt;strong&gt;Steering Wheel&lt;/strong&gt; Free Stock Photo - Public Domain Pictures"/>
          <p:cNvPicPr>
            <a:picLocks noChangeAspect="1"/>
          </p:cNvPicPr>
          <p:nvPr/>
        </p:nvPicPr>
        <p:blipFill rotWithShape="1">
          <a:blip r:embed="rId3"/>
          <a:srcRect r="9697"/>
          <a:stretch/>
        </p:blipFill>
        <p:spPr>
          <a:xfrm>
            <a:off x="441339" y="2121164"/>
            <a:ext cx="1461962" cy="1454151"/>
          </a:xfrm>
          <a:prstGeom prst="rect">
            <a:avLst/>
          </a:prstGeom>
        </p:spPr>
      </p:pic>
      <p:sp>
        <p:nvSpPr>
          <p:cNvPr id="9" name="TextBox 8"/>
          <p:cNvSpPr txBox="1"/>
          <p:nvPr/>
        </p:nvSpPr>
        <p:spPr>
          <a:xfrm>
            <a:off x="2157707" y="1832402"/>
            <a:ext cx="7120860" cy="461665"/>
          </a:xfrm>
          <a:prstGeom prst="rect">
            <a:avLst/>
          </a:prstGeom>
          <a:noFill/>
        </p:spPr>
        <p:txBody>
          <a:bodyPr wrap="square" rtlCol="0">
            <a:spAutoFit/>
          </a:bodyPr>
          <a:lstStyle/>
          <a:p>
            <a:r>
              <a:rPr lang="en-US" sz="2400" dirty="0"/>
              <a:t>MOBILE CRISIS RESPONSE COUNSELORS</a:t>
            </a:r>
          </a:p>
        </p:txBody>
      </p:sp>
      <p:sp>
        <p:nvSpPr>
          <p:cNvPr id="10" name="TextBox 9"/>
          <p:cNvSpPr txBox="1"/>
          <p:nvPr/>
        </p:nvSpPr>
        <p:spPr>
          <a:xfrm>
            <a:off x="648820" y="3953503"/>
            <a:ext cx="6183086" cy="830997"/>
          </a:xfrm>
          <a:prstGeom prst="rect">
            <a:avLst/>
          </a:prstGeom>
          <a:noFill/>
        </p:spPr>
        <p:txBody>
          <a:bodyPr wrap="square" rtlCol="0">
            <a:spAutoFit/>
          </a:bodyPr>
          <a:lstStyle/>
          <a:p>
            <a:r>
              <a:rPr lang="en-US" sz="2400" dirty="0"/>
              <a:t>LAW ENFORCEMENT </a:t>
            </a:r>
          </a:p>
          <a:p>
            <a:r>
              <a:rPr lang="en-US" sz="2400" dirty="0"/>
              <a:t>CIT TRAINING</a:t>
            </a:r>
          </a:p>
        </p:txBody>
      </p:sp>
      <p:sp>
        <p:nvSpPr>
          <p:cNvPr id="11" name="TextBox 10"/>
          <p:cNvSpPr txBox="1"/>
          <p:nvPr/>
        </p:nvSpPr>
        <p:spPr>
          <a:xfrm>
            <a:off x="1903301" y="5097802"/>
            <a:ext cx="7933426" cy="1569660"/>
          </a:xfrm>
          <a:prstGeom prst="rect">
            <a:avLst/>
          </a:prstGeom>
          <a:noFill/>
        </p:spPr>
        <p:txBody>
          <a:bodyPr wrap="square" rtlCol="0">
            <a:spAutoFit/>
          </a:bodyPr>
          <a:lstStyle/>
          <a:p>
            <a:r>
              <a:rPr lang="en-US" sz="2400" b="1" dirty="0"/>
              <a:t>REGIONAL</a:t>
            </a:r>
          </a:p>
          <a:p>
            <a:pPr marL="342900" indent="-342900">
              <a:buFont typeface="Arial" charset="0"/>
              <a:buChar char="•"/>
            </a:pPr>
            <a:r>
              <a:rPr lang="en-US" sz="2400" dirty="0"/>
              <a:t>CRISIS STABILIZATION CENTER FOR INVOLUNTARY PROTECTIVE CUSTODY PLACEMENTS</a:t>
            </a:r>
          </a:p>
          <a:p>
            <a:pPr marL="342900" indent="-342900">
              <a:buFont typeface="Arial" charset="0"/>
              <a:buChar char="•"/>
            </a:pPr>
            <a:r>
              <a:rPr lang="en-US" sz="2400" dirty="0"/>
              <a:t>SOBERING, DETOX AND TREATMENT CENTER</a:t>
            </a:r>
          </a:p>
        </p:txBody>
      </p:sp>
      <p:sp>
        <p:nvSpPr>
          <p:cNvPr id="13" name="Rectangle 12"/>
          <p:cNvSpPr/>
          <p:nvPr/>
        </p:nvSpPr>
        <p:spPr>
          <a:xfrm>
            <a:off x="1582869" y="2219885"/>
            <a:ext cx="6096000" cy="1477328"/>
          </a:xfrm>
          <a:prstGeom prst="rect">
            <a:avLst/>
          </a:prstGeom>
        </p:spPr>
        <p:txBody>
          <a:bodyPr>
            <a:spAutoFit/>
          </a:bodyPr>
          <a:lstStyle/>
          <a:p>
            <a:pPr marL="742950" lvl="1" indent="-285750">
              <a:buFont typeface="Arial" panose="020B0604020202020204" pitchFamily="34" charset="0"/>
              <a:buChar char="•"/>
            </a:pPr>
            <a:r>
              <a:rPr lang="en-US" dirty="0">
                <a:latin typeface="Calibri" charset="0"/>
                <a:ea typeface="Calibri" charset="0"/>
                <a:cs typeface="Times New Roman" charset="0"/>
              </a:rPr>
              <a:t>counselors respond to LEAs in person or virtually with secure iPad technology</a:t>
            </a:r>
          </a:p>
          <a:p>
            <a:pPr marL="742950" lvl="1" indent="-285750">
              <a:buFont typeface="Arial" panose="020B0604020202020204" pitchFamily="34" charset="0"/>
              <a:buChar char="•"/>
            </a:pPr>
            <a:r>
              <a:rPr lang="en-US" dirty="0">
                <a:latin typeface="Calibri" charset="0"/>
                <a:ea typeface="Calibri" charset="0"/>
                <a:cs typeface="Times New Roman" charset="0"/>
              </a:rPr>
              <a:t>24/7 emergency community support case managers</a:t>
            </a:r>
          </a:p>
          <a:p>
            <a:pPr marL="742950" lvl="1" indent="-285750">
              <a:buFont typeface="Arial" panose="020B0604020202020204" pitchFamily="34" charset="0"/>
              <a:buChar char="•"/>
            </a:pPr>
            <a:r>
              <a:rPr lang="en-US" dirty="0">
                <a:latin typeface="Calibri" charset="0"/>
                <a:ea typeface="Calibri" charset="0"/>
                <a:cs typeface="Times New Roman" charset="0"/>
              </a:rPr>
              <a:t>connect with clients during crisis event and for up to 90 days</a:t>
            </a:r>
          </a:p>
        </p:txBody>
      </p:sp>
      <p:pic>
        <p:nvPicPr>
          <p:cNvPr id="17" name="Picture 16" descr="&lt;strong&gt;Sheriff&lt;/strong&gt; Badge"/>
          <p:cNvPicPr>
            <a:picLocks noChangeAspect="1"/>
          </p:cNvPicPr>
          <p:nvPr/>
        </p:nvPicPr>
        <p:blipFill>
          <a:blip r:embed="rId4">
            <a:grayscl/>
          </a:blip>
          <a:stretch>
            <a:fillRect/>
          </a:stretch>
        </p:blipFill>
        <p:spPr>
          <a:xfrm>
            <a:off x="3785879" y="3697213"/>
            <a:ext cx="1400589" cy="1400589"/>
          </a:xfrm>
          <a:prstGeom prst="rect">
            <a:avLst/>
          </a:prstGeom>
        </p:spPr>
      </p:pic>
      <p:pic>
        <p:nvPicPr>
          <p:cNvPr id="19" name="Picture 18" descr="File:&lt;strong&gt;Building&lt;/strong&gt; icon.svg - Wikimedia Commons"/>
          <p:cNvPicPr>
            <a:picLocks noChangeAspect="1"/>
          </p:cNvPicPr>
          <p:nvPr/>
        </p:nvPicPr>
        <p:blipFill>
          <a:blip r:embed="rId5">
            <a:biLevel thresh="50000"/>
          </a:blip>
          <a:stretch>
            <a:fillRect/>
          </a:stretch>
        </p:blipFill>
        <p:spPr>
          <a:xfrm>
            <a:off x="524920" y="5099486"/>
            <a:ext cx="1347340" cy="1347340"/>
          </a:xfrm>
          <a:prstGeom prst="rect">
            <a:avLst/>
          </a:prstGeom>
        </p:spPr>
      </p:pic>
      <p:pic>
        <p:nvPicPr>
          <p:cNvPr id="14" name="img" descr="http://www.printablemap.net/images/printable-map-of-nebraska.jpg"/>
          <p:cNvPicPr/>
          <p:nvPr/>
        </p:nvPicPr>
        <p:blipFill rotWithShape="1">
          <a:blip r:embed="rId6"/>
          <a:srcRect l="-1960" t="6932" r="-3897" b="17330"/>
          <a:stretch/>
        </p:blipFill>
        <p:spPr bwMode="auto">
          <a:xfrm>
            <a:off x="7389478" y="3580506"/>
            <a:ext cx="3718560" cy="2031365"/>
          </a:xfrm>
          <a:prstGeom prst="rect">
            <a:avLst/>
          </a:prstGeom>
          <a:noFill/>
          <a:ln>
            <a:noFill/>
          </a:ln>
          <a:extLst>
            <a:ext uri="{53640926-AAD7-44D8-BBD7-CCE9431645EC}">
              <a14:shadowObscured xmlns:a14="http://schemas.microsoft.com/office/drawing/2010/main"/>
            </a:ext>
          </a:extLst>
        </p:spPr>
      </p:pic>
      <p:sp>
        <p:nvSpPr>
          <p:cNvPr id="6" name="Rectangle 5"/>
          <p:cNvSpPr/>
          <p:nvPr/>
        </p:nvSpPr>
        <p:spPr>
          <a:xfrm rot="900000">
            <a:off x="8750840" y="571989"/>
            <a:ext cx="1989999" cy="29015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Diverted 84% of IPCP most recent fiscal year</a:t>
            </a:r>
          </a:p>
          <a:p>
            <a:pPr algn="ctr"/>
            <a:endParaRPr lang="en-US" dirty="0"/>
          </a:p>
        </p:txBody>
      </p:sp>
    </p:spTree>
    <p:extLst>
      <p:ext uri="{BB962C8B-B14F-4D97-AF65-F5344CB8AC3E}">
        <p14:creationId xmlns:p14="http://schemas.microsoft.com/office/powerpoint/2010/main" val="1226785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559" y="211913"/>
            <a:ext cx="12304805" cy="1325563"/>
          </a:xfrm>
        </p:spPr>
        <p:txBody>
          <a:bodyPr/>
          <a:lstStyle/>
          <a:p>
            <a:r>
              <a:rPr lang="en-US" dirty="0"/>
              <a:t>REGIONAL CRISIS CENTERS</a:t>
            </a:r>
          </a:p>
        </p:txBody>
      </p:sp>
      <p:sp>
        <p:nvSpPr>
          <p:cNvPr id="5" name="Rectangle 4"/>
          <p:cNvSpPr/>
          <p:nvPr/>
        </p:nvSpPr>
        <p:spPr>
          <a:xfrm rot="5400000">
            <a:off x="9941354" y="4509159"/>
            <a:ext cx="2485937" cy="1107996"/>
          </a:xfrm>
          <a:prstGeom prst="rect">
            <a:avLst/>
          </a:prstGeom>
        </p:spPr>
        <p:txBody>
          <a:bodyPr wrap="none">
            <a:spAutoFit/>
          </a:bodyPr>
          <a:lstStyle/>
          <a:p>
            <a:r>
              <a:rPr lang="en-US" sz="6600" dirty="0">
                <a:solidFill>
                  <a:schemeClr val="accent1"/>
                </a:solidFill>
              </a:rPr>
              <a:t>IDAHO</a:t>
            </a:r>
          </a:p>
        </p:txBody>
      </p:sp>
      <p:pic>
        <p:nvPicPr>
          <p:cNvPr id="19" name="Picture 18" descr="File:&lt;strong&gt;Building&lt;/strong&gt; icon.svg - Wikimedia Commons"/>
          <p:cNvPicPr>
            <a:picLocks noChangeAspect="1"/>
          </p:cNvPicPr>
          <p:nvPr/>
        </p:nvPicPr>
        <p:blipFill>
          <a:blip r:embed="rId3">
            <a:biLevel thresh="50000"/>
          </a:blip>
          <a:stretch>
            <a:fillRect/>
          </a:stretch>
        </p:blipFill>
        <p:spPr>
          <a:xfrm>
            <a:off x="3679215" y="3418390"/>
            <a:ext cx="1347340" cy="1347340"/>
          </a:xfrm>
          <a:prstGeom prst="rect">
            <a:avLst/>
          </a:prstGeom>
        </p:spPr>
      </p:pic>
      <p:pic>
        <p:nvPicPr>
          <p:cNvPr id="15" name="img" descr="http://printablemap.net/images/printable-map-of-idaho.jpg"/>
          <p:cNvPicPr>
            <a:picLocks/>
          </p:cNvPicPr>
          <p:nvPr/>
        </p:nvPicPr>
        <p:blipFill rotWithShape="1">
          <a:blip r:embed="rId4"/>
          <a:srcRect l="15067" t="11406" r="15576" b="8787"/>
          <a:stretch/>
        </p:blipFill>
        <p:spPr bwMode="auto">
          <a:xfrm>
            <a:off x="8106029" y="3144296"/>
            <a:ext cx="2332234" cy="3472665"/>
          </a:xfrm>
          <a:prstGeom prst="rect">
            <a:avLst/>
          </a:prstGeom>
          <a:noFill/>
          <a:ln>
            <a:noFill/>
          </a:ln>
          <a:extLst>
            <a:ext uri="{53640926-AAD7-44D8-BBD7-CCE9431645EC}">
              <a14:shadowObscured xmlns:a14="http://schemas.microsoft.com/office/drawing/2010/main"/>
            </a:ext>
          </a:extLst>
        </p:spPr>
      </p:pic>
      <p:graphicFrame>
        <p:nvGraphicFramePr>
          <p:cNvPr id="3" name="Diagram 2"/>
          <p:cNvGraphicFramePr/>
          <p:nvPr>
            <p:extLst>
              <p:ext uri="{D42A27DB-BD31-4B8C-83A1-F6EECF244321}">
                <p14:modId xmlns:p14="http://schemas.microsoft.com/office/powerpoint/2010/main" val="4176209159"/>
              </p:ext>
            </p:extLst>
          </p:nvPr>
        </p:nvGraphicFramePr>
        <p:xfrm>
          <a:off x="163173" y="1706629"/>
          <a:ext cx="8203096" cy="546873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6" name="Rectangle 15"/>
          <p:cNvSpPr/>
          <p:nvPr/>
        </p:nvSpPr>
        <p:spPr>
          <a:xfrm rot="900000">
            <a:off x="8767079" y="517316"/>
            <a:ext cx="2448060" cy="2378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Documented reductions in ED costs and usage in first year </a:t>
            </a:r>
          </a:p>
          <a:p>
            <a:pPr algn="ctr"/>
            <a:endParaRPr lang="en-US" dirty="0"/>
          </a:p>
        </p:txBody>
      </p:sp>
    </p:spTree>
    <p:extLst>
      <p:ext uri="{BB962C8B-B14F-4D97-AF65-F5344CB8AC3E}">
        <p14:creationId xmlns:p14="http://schemas.microsoft.com/office/powerpoint/2010/main" val="4225336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335" y="98566"/>
            <a:ext cx="12304805" cy="1325563"/>
          </a:xfrm>
        </p:spPr>
        <p:txBody>
          <a:bodyPr>
            <a:normAutofit/>
          </a:bodyPr>
          <a:lstStyle/>
          <a:p>
            <a:r>
              <a:rPr lang="en-US" sz="4000" dirty="0"/>
              <a:t>RURAL CRISIS STABILIZATION PROJECT</a:t>
            </a:r>
          </a:p>
        </p:txBody>
      </p:sp>
      <p:pic>
        <p:nvPicPr>
          <p:cNvPr id="15" name="img" descr="http://printablemap.net/images/printable-map-of-idaho.jpg"/>
          <p:cNvPicPr>
            <a:picLocks/>
          </p:cNvPicPr>
          <p:nvPr/>
        </p:nvPicPr>
        <p:blipFill rotWithShape="1">
          <a:blip r:embed="rId3"/>
          <a:srcRect l="15067" t="11406" r="15576" b="8787"/>
          <a:stretch/>
        </p:blipFill>
        <p:spPr bwMode="auto">
          <a:xfrm>
            <a:off x="8706929" y="2578057"/>
            <a:ext cx="2332234" cy="3472665"/>
          </a:xfrm>
          <a:prstGeom prst="rect">
            <a:avLst/>
          </a:prstGeom>
          <a:noFill/>
          <a:ln>
            <a:noFill/>
          </a:ln>
          <a:extLst>
            <a:ext uri="{53640926-AAD7-44D8-BBD7-CCE9431645EC}">
              <a14:shadowObscured xmlns:a14="http://schemas.microsoft.com/office/drawing/2010/main"/>
            </a:ext>
          </a:extLst>
        </p:spPr>
      </p:pic>
      <p:sp>
        <p:nvSpPr>
          <p:cNvPr id="9" name="TextBox 8"/>
          <p:cNvSpPr txBox="1"/>
          <p:nvPr/>
        </p:nvSpPr>
        <p:spPr>
          <a:xfrm>
            <a:off x="509809" y="1899635"/>
            <a:ext cx="5094200" cy="830997"/>
          </a:xfrm>
          <a:prstGeom prst="rect">
            <a:avLst/>
          </a:prstGeom>
          <a:noFill/>
        </p:spPr>
        <p:txBody>
          <a:bodyPr wrap="square" rtlCol="0">
            <a:spAutoFit/>
          </a:bodyPr>
          <a:lstStyle/>
          <a:p>
            <a:r>
              <a:rPr lang="en-US" sz="2400" dirty="0"/>
              <a:t>24/7 CRISIS ROOMS IN FIVE CRITICAL ACCESS HOSPITALS</a:t>
            </a:r>
          </a:p>
        </p:txBody>
      </p:sp>
      <p:pic>
        <p:nvPicPr>
          <p:cNvPr id="7" name="Picture 6" descr="16+ Projects &amp; Initiatives Building Ad-Hoc Wireless Mesh Networks ..."/>
          <p:cNvPicPr>
            <a:picLocks noChangeAspect="1"/>
          </p:cNvPicPr>
          <p:nvPr/>
        </p:nvPicPr>
        <p:blipFill rotWithShape="1">
          <a:blip r:embed="rId4">
            <a:biLevel thresh="75000"/>
          </a:blip>
          <a:srcRect r="30624"/>
          <a:stretch/>
        </p:blipFill>
        <p:spPr>
          <a:xfrm>
            <a:off x="6149181" y="1336993"/>
            <a:ext cx="1720192" cy="1876386"/>
          </a:xfrm>
          <a:prstGeom prst="rect">
            <a:avLst/>
          </a:prstGeom>
        </p:spPr>
      </p:pic>
      <p:sp>
        <p:nvSpPr>
          <p:cNvPr id="18" name="TextBox 17"/>
          <p:cNvSpPr txBox="1"/>
          <p:nvPr/>
        </p:nvSpPr>
        <p:spPr>
          <a:xfrm>
            <a:off x="2488285" y="3183520"/>
            <a:ext cx="5811653" cy="830997"/>
          </a:xfrm>
          <a:prstGeom prst="rect">
            <a:avLst/>
          </a:prstGeom>
          <a:noFill/>
        </p:spPr>
        <p:txBody>
          <a:bodyPr wrap="square" rtlCol="0">
            <a:spAutoFit/>
          </a:bodyPr>
          <a:lstStyle/>
          <a:p>
            <a:r>
              <a:rPr lang="en-US" sz="2400" dirty="0"/>
              <a:t>STAFFED BY TEAMS FROM EXISTING LOCAL ORGANIZATIONS</a:t>
            </a:r>
          </a:p>
        </p:txBody>
      </p:sp>
      <p:pic>
        <p:nvPicPr>
          <p:cNvPr id="20" name="Picture 19" descr="&lt;strong&gt;Team&lt;/strong&gt;:INSA-Lyon/&lt;strong&gt;Team&lt;/strong&gt; - 2014.igem.org"/>
          <p:cNvPicPr>
            <a:picLocks noChangeAspect="1"/>
          </p:cNvPicPr>
          <p:nvPr/>
        </p:nvPicPr>
        <p:blipFill>
          <a:blip r:embed="rId5">
            <a:biLevel thresh="75000"/>
          </a:blip>
          <a:stretch>
            <a:fillRect/>
          </a:stretch>
        </p:blipFill>
        <p:spPr>
          <a:xfrm>
            <a:off x="670812" y="2724486"/>
            <a:ext cx="1437494" cy="1658647"/>
          </a:xfrm>
          <a:prstGeom prst="rect">
            <a:avLst/>
          </a:prstGeom>
        </p:spPr>
      </p:pic>
      <p:sp>
        <p:nvSpPr>
          <p:cNvPr id="21" name="Rectangle 20"/>
          <p:cNvSpPr/>
          <p:nvPr/>
        </p:nvSpPr>
        <p:spPr>
          <a:xfrm>
            <a:off x="2404970" y="4014517"/>
            <a:ext cx="6096000" cy="1754326"/>
          </a:xfrm>
          <a:prstGeom prst="rect">
            <a:avLst/>
          </a:prstGeom>
        </p:spPr>
        <p:txBody>
          <a:bodyPr>
            <a:spAutoFit/>
          </a:bodyPr>
          <a:lstStyle/>
          <a:p>
            <a:pPr marL="742950" lvl="1" indent="-285750">
              <a:buFont typeface="Arial" panose="020B0604020202020204" pitchFamily="34" charset="0"/>
              <a:buChar char="•"/>
            </a:pPr>
            <a:r>
              <a:rPr lang="en-US" dirty="0">
                <a:latin typeface="Calibri" panose="020F0502020204030204" pitchFamily="34" charset="0"/>
                <a:cs typeface="Calibri" panose="020F0502020204030204" pitchFamily="34" charset="0"/>
              </a:rPr>
              <a:t>ED staff – medical stabilization</a:t>
            </a:r>
          </a:p>
          <a:p>
            <a:pPr marL="742950" lvl="1" indent="-285750">
              <a:buFont typeface="Arial" panose="020B0604020202020204" pitchFamily="34" charset="0"/>
              <a:buChar char="•"/>
            </a:pPr>
            <a:r>
              <a:rPr lang="en-US" dirty="0">
                <a:latin typeface="Calibri" panose="020F0502020204030204" pitchFamily="34" charset="0"/>
                <a:cs typeface="Calibri" panose="020F0502020204030204" pitchFamily="34" charset="0"/>
              </a:rPr>
              <a:t>Clinicians from Behavioral Health – assessment and evaluation, treatment, safety planning</a:t>
            </a:r>
          </a:p>
          <a:p>
            <a:pPr marL="742950" lvl="1" indent="-285750">
              <a:buFont typeface="Arial" panose="020B0604020202020204" pitchFamily="34" charset="0"/>
              <a:buChar char="•"/>
            </a:pPr>
            <a:r>
              <a:rPr lang="en-US" dirty="0">
                <a:latin typeface="Calibri" panose="020F0502020204030204" pitchFamily="34" charset="0"/>
                <a:cs typeface="Calibri" panose="020F0502020204030204" pitchFamily="34" charset="0"/>
              </a:rPr>
              <a:t>Safety observation – ED CNAs, psych techs</a:t>
            </a:r>
          </a:p>
          <a:p>
            <a:pPr marL="742950" lvl="1" indent="-285750">
              <a:buFont typeface="Arial" panose="020B0604020202020204" pitchFamily="34" charset="0"/>
              <a:buChar char="•"/>
            </a:pPr>
            <a:r>
              <a:rPr lang="en-US" dirty="0">
                <a:latin typeface="Calibri" panose="020F0502020204030204" pitchFamily="34" charset="0"/>
                <a:cs typeface="Calibri" panose="020F0502020204030204" pitchFamily="34" charset="0"/>
              </a:rPr>
              <a:t>Security and transport as needed – LEAs or designee</a:t>
            </a:r>
          </a:p>
          <a:p>
            <a:pPr marL="742950" lvl="1" indent="-285750">
              <a:buFont typeface="Arial" panose="020B0604020202020204" pitchFamily="34" charset="0"/>
              <a:buChar char="•"/>
            </a:pPr>
            <a:r>
              <a:rPr lang="en-US" dirty="0">
                <a:latin typeface="Calibri" panose="020F0502020204030204" pitchFamily="34" charset="0"/>
                <a:cs typeface="Calibri" panose="020F0502020204030204" pitchFamily="34" charset="0"/>
              </a:rPr>
              <a:t>Provide “just in time” services </a:t>
            </a:r>
          </a:p>
        </p:txBody>
      </p:sp>
      <p:sp>
        <p:nvSpPr>
          <p:cNvPr id="23" name="TextBox 22"/>
          <p:cNvSpPr txBox="1"/>
          <p:nvPr/>
        </p:nvSpPr>
        <p:spPr>
          <a:xfrm>
            <a:off x="1978671" y="5751245"/>
            <a:ext cx="6183086" cy="461665"/>
          </a:xfrm>
          <a:prstGeom prst="rect">
            <a:avLst/>
          </a:prstGeom>
          <a:noFill/>
        </p:spPr>
        <p:txBody>
          <a:bodyPr wrap="square" rtlCol="0">
            <a:spAutoFit/>
          </a:bodyPr>
          <a:lstStyle/>
          <a:p>
            <a:r>
              <a:rPr lang="en-US" sz="2400" dirty="0"/>
              <a:t>TEAM TRAINING</a:t>
            </a:r>
          </a:p>
        </p:txBody>
      </p:sp>
      <p:pic>
        <p:nvPicPr>
          <p:cNvPr id="24" name="Picture 23" descr="&lt;strong&gt;Teacher&lt;/strong&gt;, &lt;strong&gt;Silhouette&lt;/strong&gt;, Black, Isolated, Classroom"/>
          <p:cNvPicPr>
            <a:picLocks noChangeAspect="1"/>
          </p:cNvPicPr>
          <p:nvPr/>
        </p:nvPicPr>
        <p:blipFill>
          <a:blip r:embed="rId6"/>
          <a:stretch>
            <a:fillRect/>
          </a:stretch>
        </p:blipFill>
        <p:spPr>
          <a:xfrm>
            <a:off x="524920" y="4985750"/>
            <a:ext cx="1347340" cy="1574813"/>
          </a:xfrm>
          <a:prstGeom prst="rect">
            <a:avLst/>
          </a:prstGeom>
        </p:spPr>
      </p:pic>
      <p:sp>
        <p:nvSpPr>
          <p:cNvPr id="25" name="Rectangle 24"/>
          <p:cNvSpPr/>
          <p:nvPr/>
        </p:nvSpPr>
        <p:spPr>
          <a:xfrm>
            <a:off x="1978671" y="6166881"/>
            <a:ext cx="9494435" cy="369332"/>
          </a:xfrm>
          <a:prstGeom prst="rect">
            <a:avLst/>
          </a:prstGeom>
        </p:spPr>
        <p:txBody>
          <a:bodyPr wrap="square">
            <a:spAutoFit/>
          </a:bodyPr>
          <a:lstStyle/>
          <a:p>
            <a:r>
              <a:rPr lang="en-US" dirty="0">
                <a:latin typeface="Calibri" panose="020F0502020204030204" pitchFamily="34" charset="0"/>
                <a:cs typeface="Calibri" panose="020F0502020204030204" pitchFamily="34" charset="0"/>
              </a:rPr>
              <a:t>Mental Health First Aid, Management of Aggressive Behavior, Crisis Assessment and Safety Planning</a:t>
            </a:r>
          </a:p>
        </p:txBody>
      </p:sp>
      <p:sp>
        <p:nvSpPr>
          <p:cNvPr id="5" name="Rectangle 4"/>
          <p:cNvSpPr/>
          <p:nvPr/>
        </p:nvSpPr>
        <p:spPr>
          <a:xfrm rot="5400000">
            <a:off x="9885224" y="2767638"/>
            <a:ext cx="2485937" cy="1107996"/>
          </a:xfrm>
          <a:prstGeom prst="rect">
            <a:avLst/>
          </a:prstGeom>
        </p:spPr>
        <p:txBody>
          <a:bodyPr wrap="none">
            <a:spAutoFit/>
          </a:bodyPr>
          <a:lstStyle/>
          <a:p>
            <a:r>
              <a:rPr lang="en-US" sz="6600" dirty="0">
                <a:solidFill>
                  <a:schemeClr val="accent1"/>
                </a:solidFill>
              </a:rPr>
              <a:t>IDAHO</a:t>
            </a:r>
          </a:p>
        </p:txBody>
      </p:sp>
    </p:spTree>
    <p:extLst>
      <p:ext uri="{BB962C8B-B14F-4D97-AF65-F5344CB8AC3E}">
        <p14:creationId xmlns:p14="http://schemas.microsoft.com/office/powerpoint/2010/main" val="1409448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175" y="177910"/>
            <a:ext cx="12304805" cy="1325563"/>
          </a:xfrm>
        </p:spPr>
        <p:txBody>
          <a:bodyPr>
            <a:normAutofit/>
          </a:bodyPr>
          <a:lstStyle/>
          <a:p>
            <a:r>
              <a:rPr lang="en-US" sz="4000" dirty="0"/>
              <a:t>SUGGESTIONS FOR RURAL AREAS</a:t>
            </a:r>
          </a:p>
        </p:txBody>
      </p:sp>
      <p:grpSp>
        <p:nvGrpSpPr>
          <p:cNvPr id="12" name="Group 11"/>
          <p:cNvGrpSpPr/>
          <p:nvPr/>
        </p:nvGrpSpPr>
        <p:grpSpPr>
          <a:xfrm>
            <a:off x="707201" y="1648286"/>
            <a:ext cx="9064759" cy="5018338"/>
            <a:chOff x="1525563" y="1162617"/>
            <a:chExt cx="8128000" cy="5418667"/>
          </a:xfrm>
        </p:grpSpPr>
        <p:graphicFrame>
          <p:nvGraphicFramePr>
            <p:cNvPr id="3" name="Diagram 2"/>
            <p:cNvGraphicFramePr/>
            <p:nvPr>
              <p:extLst>
                <p:ext uri="{D42A27DB-BD31-4B8C-83A1-F6EECF244321}">
                  <p14:modId xmlns:p14="http://schemas.microsoft.com/office/powerpoint/2010/main" val="1466708371"/>
                </p:ext>
              </p:extLst>
            </p:nvPr>
          </p:nvGraphicFramePr>
          <p:xfrm>
            <a:off x="1525563" y="1162617"/>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6" descr="BIG IMAGE (PNG)"/>
            <p:cNvPicPr>
              <a:picLocks noChangeAspect="1"/>
            </p:cNvPicPr>
            <p:nvPr/>
          </p:nvPicPr>
          <p:blipFill rotWithShape="1">
            <a:blip r:embed="rId8"/>
            <a:srcRect l="28061" t="9101" r="25999" b="6878"/>
            <a:stretch/>
          </p:blipFill>
          <p:spPr>
            <a:xfrm>
              <a:off x="2045190" y="2200917"/>
              <a:ext cx="478618" cy="862230"/>
            </a:xfrm>
            <a:prstGeom prst="rect">
              <a:avLst/>
            </a:prstGeom>
          </p:spPr>
        </p:pic>
        <p:pic>
          <p:nvPicPr>
            <p:cNvPr id="8" name="Picture 7" descr="State Fire Marshal reminder: Change your clocks, change your batteries"/>
            <p:cNvPicPr>
              <a:picLocks noChangeAspect="1"/>
            </p:cNvPicPr>
            <p:nvPr/>
          </p:nvPicPr>
          <p:blipFill>
            <a:blip r:embed="rId9"/>
            <a:stretch>
              <a:fillRect/>
            </a:stretch>
          </p:blipFill>
          <p:spPr>
            <a:xfrm>
              <a:off x="2171857" y="3130187"/>
              <a:ext cx="606787" cy="606787"/>
            </a:xfrm>
            <a:prstGeom prst="rect">
              <a:avLst/>
            </a:prstGeom>
          </p:spPr>
        </p:pic>
        <p:pic>
          <p:nvPicPr>
            <p:cNvPr id="10" name="Picture 9" descr="&lt;strong&gt;Teacher&lt;/strong&gt;, &lt;strong&gt;Silhouette&lt;/strong&gt;, Black, Isolated, Classroom"/>
            <p:cNvPicPr>
              <a:picLocks noChangeAspect="1"/>
            </p:cNvPicPr>
            <p:nvPr/>
          </p:nvPicPr>
          <p:blipFill>
            <a:blip r:embed="rId10"/>
            <a:stretch>
              <a:fillRect/>
            </a:stretch>
          </p:blipFill>
          <p:spPr>
            <a:xfrm>
              <a:off x="2215552" y="3828197"/>
              <a:ext cx="750211" cy="876870"/>
            </a:xfrm>
            <a:prstGeom prst="rect">
              <a:avLst/>
            </a:prstGeom>
          </p:spPr>
        </p:pic>
        <p:pic>
          <p:nvPicPr>
            <p:cNvPr id="11" name="Picture 10" descr="Silhouette Of Person In &lt;strong&gt;Bed&lt;/strong&gt;..."/>
            <p:cNvPicPr>
              <a:picLocks noChangeAspect="1"/>
            </p:cNvPicPr>
            <p:nvPr/>
          </p:nvPicPr>
          <p:blipFill rotWithShape="1">
            <a:blip r:embed="rId11">
              <a:clrChange>
                <a:clrFrom>
                  <a:srgbClr val="FFFFFF"/>
                </a:clrFrom>
                <a:clrTo>
                  <a:srgbClr val="FFFFFF">
                    <a:alpha val="0"/>
                  </a:srgbClr>
                </a:clrTo>
              </a:clrChange>
            </a:blip>
            <a:srcRect l="10221" t="22681" r="15130" b="16326"/>
            <a:stretch/>
          </p:blipFill>
          <p:spPr>
            <a:xfrm>
              <a:off x="1844141" y="4835957"/>
              <a:ext cx="880715" cy="646344"/>
            </a:xfrm>
            <a:prstGeom prst="rect">
              <a:avLst/>
            </a:prstGeom>
          </p:spPr>
        </p:pic>
      </p:grpSp>
      <p:pic>
        <p:nvPicPr>
          <p:cNvPr id="13" name="img" descr="http://oregonmap.facts.co/oregonblankmap.png"/>
          <p:cNvPicPr/>
          <p:nvPr/>
        </p:nvPicPr>
        <p:blipFill>
          <a:blip r:embed="rId12"/>
          <a:srcRect/>
          <a:stretch>
            <a:fillRect/>
          </a:stretch>
        </p:blipFill>
        <p:spPr bwMode="auto">
          <a:xfrm>
            <a:off x="9771960" y="2806112"/>
            <a:ext cx="2420039" cy="1801153"/>
          </a:xfrm>
          <a:prstGeom prst="rect">
            <a:avLst/>
          </a:prstGeom>
          <a:noFill/>
          <a:ln w="9525">
            <a:noFill/>
            <a:miter lim="800000"/>
            <a:headEnd/>
            <a:tailEnd/>
          </a:ln>
        </p:spPr>
      </p:pic>
      <p:sp>
        <p:nvSpPr>
          <p:cNvPr id="5" name="Rectangle 4"/>
          <p:cNvSpPr/>
          <p:nvPr/>
        </p:nvSpPr>
        <p:spPr>
          <a:xfrm rot="5400000">
            <a:off x="8801189" y="3721053"/>
            <a:ext cx="4069063" cy="1107996"/>
          </a:xfrm>
          <a:prstGeom prst="rect">
            <a:avLst/>
          </a:prstGeom>
        </p:spPr>
        <p:txBody>
          <a:bodyPr wrap="none">
            <a:spAutoFit/>
          </a:bodyPr>
          <a:lstStyle/>
          <a:p>
            <a:r>
              <a:rPr lang="en-US" sz="6600" dirty="0">
                <a:solidFill>
                  <a:schemeClr val="accent1"/>
                </a:solidFill>
              </a:rPr>
              <a:t>E. OREGON</a:t>
            </a:r>
          </a:p>
        </p:txBody>
      </p:sp>
      <p:pic>
        <p:nvPicPr>
          <p:cNvPr id="4" name="Picture 3"/>
          <p:cNvPicPr>
            <a:picLocks noChangeAspect="1"/>
          </p:cNvPicPr>
          <p:nvPr/>
        </p:nvPicPr>
        <p:blipFill>
          <a:blip r:embed="rId13"/>
          <a:stretch>
            <a:fillRect/>
          </a:stretch>
        </p:blipFill>
        <p:spPr>
          <a:xfrm>
            <a:off x="716721" y="1826607"/>
            <a:ext cx="656370" cy="656370"/>
          </a:xfrm>
          <a:prstGeom prst="rect">
            <a:avLst/>
          </a:prstGeom>
        </p:spPr>
      </p:pic>
      <p:pic>
        <p:nvPicPr>
          <p:cNvPr id="9" name="Picture 8"/>
          <p:cNvPicPr>
            <a:picLocks noChangeAspect="1"/>
          </p:cNvPicPr>
          <p:nvPr/>
        </p:nvPicPr>
        <p:blipFill rotWithShape="1">
          <a:blip r:embed="rId14"/>
          <a:srcRect l="25362" t="16225" r="22128" b="20945"/>
          <a:stretch/>
        </p:blipFill>
        <p:spPr>
          <a:xfrm>
            <a:off x="716721" y="5840209"/>
            <a:ext cx="530745" cy="635039"/>
          </a:xfrm>
          <a:prstGeom prst="rect">
            <a:avLst/>
          </a:prstGeom>
        </p:spPr>
      </p:pic>
      <p:sp>
        <p:nvSpPr>
          <p:cNvPr id="14" name="Star: 5 Points 23">
            <a:extLst>
              <a:ext uri="{FF2B5EF4-FFF2-40B4-BE49-F238E27FC236}">
                <a16:creationId xmlns:a16="http://schemas.microsoft.com/office/drawing/2014/main" id="{F60B7F81-17ED-4997-B79E-24CBFFB9F1BF}"/>
              </a:ext>
            </a:extLst>
          </p:cNvPr>
          <p:cNvSpPr/>
          <p:nvPr/>
        </p:nvSpPr>
        <p:spPr>
          <a:xfrm>
            <a:off x="728143" y="3325680"/>
            <a:ext cx="699838" cy="718032"/>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Tree>
    <p:extLst>
      <p:ext uri="{BB962C8B-B14F-4D97-AF65-F5344CB8AC3E}">
        <p14:creationId xmlns:p14="http://schemas.microsoft.com/office/powerpoint/2010/main" val="4168938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693" y="451675"/>
            <a:ext cx="12304805" cy="1325563"/>
          </a:xfrm>
        </p:spPr>
        <p:txBody>
          <a:bodyPr>
            <a:normAutofit/>
          </a:bodyPr>
          <a:lstStyle/>
          <a:p>
            <a:r>
              <a:rPr lang="en-US" sz="4000" dirty="0"/>
              <a:t>FOCUS ON LAW ENFORCEMENT, </a:t>
            </a:r>
            <a:br>
              <a:rPr lang="en-US" sz="4000" dirty="0"/>
            </a:br>
            <a:r>
              <a:rPr lang="en-US" sz="4000" dirty="0"/>
              <a:t>COURTS AND HOSPITALS</a:t>
            </a:r>
          </a:p>
        </p:txBody>
      </p:sp>
      <p:pic>
        <p:nvPicPr>
          <p:cNvPr id="13" name="img" descr="http://printablemap.net/images/printable-map-of-missouri.jpg"/>
          <p:cNvPicPr/>
          <p:nvPr/>
        </p:nvPicPr>
        <p:blipFill rotWithShape="1">
          <a:blip r:embed="rId3"/>
          <a:srcRect l="16845" t="8860" r="16620" b="10070"/>
          <a:stretch/>
        </p:blipFill>
        <p:spPr bwMode="auto">
          <a:xfrm>
            <a:off x="8855567" y="3039995"/>
            <a:ext cx="2256791" cy="1880879"/>
          </a:xfrm>
          <a:prstGeom prst="rect">
            <a:avLst/>
          </a:prstGeom>
          <a:noFill/>
          <a:ln>
            <a:noFill/>
          </a:ln>
          <a:extLst>
            <a:ext uri="{53640926-AAD7-44D8-BBD7-CCE9431645EC}">
              <a14:shadowObscured xmlns:a14="http://schemas.microsoft.com/office/drawing/2010/main"/>
            </a:ext>
          </a:extLst>
        </p:spPr>
      </p:pic>
      <p:pic>
        <p:nvPicPr>
          <p:cNvPr id="14" name="Picture 13"/>
          <p:cNvPicPr>
            <a:picLocks noChangeAspect="1"/>
          </p:cNvPicPr>
          <p:nvPr/>
        </p:nvPicPr>
        <p:blipFill>
          <a:blip r:embed="rId4">
            <a:biLevel thresh="25000"/>
          </a:blip>
          <a:stretch>
            <a:fillRect/>
          </a:stretch>
        </p:blipFill>
        <p:spPr>
          <a:xfrm>
            <a:off x="562693" y="1820409"/>
            <a:ext cx="719699" cy="1630229"/>
          </a:xfrm>
          <a:prstGeom prst="rect">
            <a:avLst/>
          </a:prstGeom>
        </p:spPr>
      </p:pic>
      <p:sp>
        <p:nvSpPr>
          <p:cNvPr id="16" name="TextBox 15"/>
          <p:cNvSpPr txBox="1"/>
          <p:nvPr/>
        </p:nvSpPr>
        <p:spPr>
          <a:xfrm>
            <a:off x="1453082" y="1899132"/>
            <a:ext cx="8398570" cy="830997"/>
          </a:xfrm>
          <a:prstGeom prst="rect">
            <a:avLst/>
          </a:prstGeom>
          <a:noFill/>
        </p:spPr>
        <p:txBody>
          <a:bodyPr wrap="square" rtlCol="0">
            <a:spAutoFit/>
          </a:bodyPr>
          <a:lstStyle/>
          <a:p>
            <a:r>
              <a:rPr lang="en-US" sz="2400" dirty="0"/>
              <a:t>BEHAVIORAL HEALTH PROFESSIONALS THAT ONLY TAKE LEA AND COURT REFERRALS</a:t>
            </a:r>
          </a:p>
        </p:txBody>
      </p:sp>
      <p:sp>
        <p:nvSpPr>
          <p:cNvPr id="17" name="Rectangle 16"/>
          <p:cNvSpPr/>
          <p:nvPr/>
        </p:nvSpPr>
        <p:spPr>
          <a:xfrm>
            <a:off x="1234691" y="2682413"/>
            <a:ext cx="7302380" cy="1200329"/>
          </a:xfrm>
          <a:prstGeom prst="rect">
            <a:avLst/>
          </a:prstGeom>
        </p:spPr>
        <p:txBody>
          <a:bodyPr wrap="square">
            <a:spAutoFit/>
          </a:bodyPr>
          <a:lstStyle/>
          <a:p>
            <a:pPr marL="742950" lvl="1" indent="-285750">
              <a:buFont typeface="Arial" panose="020B0604020202020204" pitchFamily="34" charset="0"/>
              <a:buChar char="•"/>
            </a:pPr>
            <a:r>
              <a:rPr lang="en-US" dirty="0">
                <a:latin typeface="Calibri" panose="020F0502020204030204" pitchFamily="34" charset="0"/>
                <a:cs typeface="Calibri" panose="020F0502020204030204" pitchFamily="34" charset="0"/>
              </a:rPr>
              <a:t>mobile crisis services during business hours/next day service</a:t>
            </a:r>
          </a:p>
          <a:p>
            <a:pPr marL="742950" lvl="1" indent="-285750">
              <a:buFont typeface="Arial" panose="020B0604020202020204" pitchFamily="34" charset="0"/>
              <a:buChar char="•"/>
            </a:pPr>
            <a:r>
              <a:rPr lang="en-US" dirty="0">
                <a:latin typeface="Calibri" panose="020F0502020204030204" pitchFamily="34" charset="0"/>
                <a:cs typeface="Calibri" panose="020F0502020204030204" pitchFamily="34" charset="0"/>
              </a:rPr>
              <a:t>work with client for 30 days</a:t>
            </a:r>
          </a:p>
          <a:p>
            <a:pPr marL="742950" lvl="1" indent="-285750">
              <a:buFont typeface="Arial" panose="020B0604020202020204" pitchFamily="34" charset="0"/>
              <a:buChar char="•"/>
            </a:pPr>
            <a:r>
              <a:rPr lang="en-US" dirty="0">
                <a:latin typeface="Calibri" panose="020F0502020204030204" pitchFamily="34" charset="0"/>
                <a:cs typeface="Calibri" panose="020F0502020204030204" pitchFamily="34" charset="0"/>
              </a:rPr>
              <a:t>work in any setting necessary – homes, jails</a:t>
            </a:r>
            <a:r>
              <a:rPr lang="is-IS" dirty="0">
                <a:latin typeface="Calibri" panose="020F0502020204030204" pitchFamily="34" charset="0"/>
                <a:cs typeface="Calibri" panose="020F0502020204030204" pitchFamily="34" charset="0"/>
              </a:rPr>
              <a:t>…</a:t>
            </a:r>
          </a:p>
          <a:p>
            <a:pPr marL="742950" lvl="1" indent="-285750">
              <a:buFont typeface="Arial" panose="020B0604020202020204" pitchFamily="34" charset="0"/>
              <a:buChar char="•"/>
            </a:pPr>
            <a:r>
              <a:rPr lang="en-US" dirty="0">
                <a:latin typeface="Calibri" panose="020F0502020204030204" pitchFamily="34" charset="0"/>
                <a:cs typeface="Calibri" panose="020F0502020204030204" pitchFamily="34" charset="0"/>
              </a:rPr>
              <a:t>assure people don’t fall through cracks</a:t>
            </a:r>
          </a:p>
        </p:txBody>
      </p:sp>
      <p:pic>
        <p:nvPicPr>
          <p:cNvPr id="19" name="Picture 18"/>
          <p:cNvPicPr>
            <a:picLocks noChangeAspect="1"/>
          </p:cNvPicPr>
          <p:nvPr/>
        </p:nvPicPr>
        <p:blipFill>
          <a:blip r:embed="rId4">
            <a:biLevel thresh="25000"/>
          </a:blip>
          <a:stretch>
            <a:fillRect/>
          </a:stretch>
        </p:blipFill>
        <p:spPr>
          <a:xfrm>
            <a:off x="7371745" y="3039995"/>
            <a:ext cx="719699" cy="1630229"/>
          </a:xfrm>
          <a:prstGeom prst="rect">
            <a:avLst/>
          </a:prstGeom>
        </p:spPr>
      </p:pic>
      <p:sp>
        <p:nvSpPr>
          <p:cNvPr id="26" name="TextBox 25"/>
          <p:cNvSpPr txBox="1"/>
          <p:nvPr/>
        </p:nvSpPr>
        <p:spPr>
          <a:xfrm>
            <a:off x="356463" y="3963710"/>
            <a:ext cx="6837973" cy="830997"/>
          </a:xfrm>
          <a:prstGeom prst="rect">
            <a:avLst/>
          </a:prstGeom>
          <a:noFill/>
        </p:spPr>
        <p:txBody>
          <a:bodyPr wrap="square" rtlCol="0">
            <a:spAutoFit/>
          </a:bodyPr>
          <a:lstStyle/>
          <a:p>
            <a:r>
              <a:rPr lang="en-US" sz="2400" dirty="0"/>
              <a:t>BEHAVIORAL HEALTH PROFESSIONALS ASSIGNED TO EDs</a:t>
            </a:r>
          </a:p>
        </p:txBody>
      </p:sp>
      <p:sp>
        <p:nvSpPr>
          <p:cNvPr id="27" name="TextBox 26"/>
          <p:cNvSpPr txBox="1"/>
          <p:nvPr/>
        </p:nvSpPr>
        <p:spPr>
          <a:xfrm>
            <a:off x="336600" y="4958674"/>
            <a:ext cx="6183086" cy="461665"/>
          </a:xfrm>
          <a:prstGeom prst="rect">
            <a:avLst/>
          </a:prstGeom>
          <a:noFill/>
        </p:spPr>
        <p:txBody>
          <a:bodyPr wrap="square" rtlCol="0">
            <a:spAutoFit/>
          </a:bodyPr>
          <a:lstStyle/>
          <a:p>
            <a:r>
              <a:rPr lang="en-US" sz="2400" dirty="0"/>
              <a:t>LAW ENFORCEMENT TRAINING</a:t>
            </a:r>
          </a:p>
        </p:txBody>
      </p:sp>
      <p:pic>
        <p:nvPicPr>
          <p:cNvPr id="28" name="Picture 27" descr="&lt;strong&gt;Sheriff&lt;/strong&gt; Badge"/>
          <p:cNvPicPr>
            <a:picLocks noChangeAspect="1"/>
          </p:cNvPicPr>
          <p:nvPr/>
        </p:nvPicPr>
        <p:blipFill rotWithShape="1">
          <a:blip r:embed="rId5">
            <a:grayscl/>
          </a:blip>
          <a:srcRect l="9190" r="6462"/>
          <a:stretch/>
        </p:blipFill>
        <p:spPr>
          <a:xfrm>
            <a:off x="5648607" y="4297519"/>
            <a:ext cx="1368520" cy="1622451"/>
          </a:xfrm>
          <a:prstGeom prst="rect">
            <a:avLst/>
          </a:prstGeom>
        </p:spPr>
      </p:pic>
      <p:sp>
        <p:nvSpPr>
          <p:cNvPr id="33" name="Rectangle 32"/>
          <p:cNvSpPr/>
          <p:nvPr/>
        </p:nvSpPr>
        <p:spPr>
          <a:xfrm>
            <a:off x="181828" y="5328758"/>
            <a:ext cx="7302380" cy="369332"/>
          </a:xfrm>
          <a:prstGeom prst="rect">
            <a:avLst/>
          </a:prstGeom>
        </p:spPr>
        <p:txBody>
          <a:bodyPr wrap="square">
            <a:spAutoFit/>
          </a:bodyPr>
          <a:lstStyle/>
          <a:p>
            <a:pPr marL="742950" lvl="1" indent="-285750">
              <a:buFont typeface="Arial" panose="020B0604020202020204" pitchFamily="34" charset="0"/>
              <a:buChar char="•"/>
            </a:pPr>
            <a:r>
              <a:rPr lang="en-US" dirty="0">
                <a:latin typeface="Calibri" panose="020F0502020204030204" pitchFamily="34" charset="0"/>
                <a:cs typeface="Calibri" panose="020F0502020204030204" pitchFamily="34" charset="0"/>
              </a:rPr>
              <a:t>Including CIT adapted to rural areas</a:t>
            </a:r>
          </a:p>
        </p:txBody>
      </p:sp>
      <p:sp>
        <p:nvSpPr>
          <p:cNvPr id="3" name="Arrow: Left-Right 2"/>
          <p:cNvSpPr/>
          <p:nvPr/>
        </p:nvSpPr>
        <p:spPr>
          <a:xfrm rot="18900000">
            <a:off x="6987237" y="4812376"/>
            <a:ext cx="1188976" cy="76920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8096738" y="5221123"/>
            <a:ext cx="3216751" cy="830997"/>
          </a:xfrm>
          <a:prstGeom prst="rect">
            <a:avLst/>
          </a:prstGeom>
          <a:noFill/>
        </p:spPr>
        <p:txBody>
          <a:bodyPr wrap="square" rtlCol="0">
            <a:spAutoFit/>
          </a:bodyPr>
          <a:lstStyle/>
          <a:p>
            <a:r>
              <a:rPr lang="en-US" sz="2400" dirty="0"/>
              <a:t>CLOSE</a:t>
            </a:r>
          </a:p>
          <a:p>
            <a:r>
              <a:rPr lang="en-US" sz="2400" dirty="0"/>
              <a:t>COLLABORATION</a:t>
            </a:r>
          </a:p>
        </p:txBody>
      </p:sp>
      <p:sp>
        <p:nvSpPr>
          <p:cNvPr id="35" name="TextBox 34"/>
          <p:cNvSpPr txBox="1"/>
          <p:nvPr/>
        </p:nvSpPr>
        <p:spPr>
          <a:xfrm>
            <a:off x="336600" y="6009204"/>
            <a:ext cx="6183086" cy="461665"/>
          </a:xfrm>
          <a:prstGeom prst="rect">
            <a:avLst/>
          </a:prstGeom>
          <a:noFill/>
        </p:spPr>
        <p:txBody>
          <a:bodyPr wrap="square" rtlCol="0">
            <a:spAutoFit/>
          </a:bodyPr>
          <a:lstStyle/>
          <a:p>
            <a:r>
              <a:rPr lang="en-US" sz="2400" dirty="0"/>
              <a:t>SKYPE IN SOME AREAS</a:t>
            </a:r>
          </a:p>
        </p:txBody>
      </p:sp>
      <p:sp>
        <p:nvSpPr>
          <p:cNvPr id="5" name="Rectangle 4"/>
          <p:cNvSpPr/>
          <p:nvPr/>
        </p:nvSpPr>
        <p:spPr>
          <a:xfrm rot="5400000">
            <a:off x="9592048" y="3571954"/>
            <a:ext cx="3677610" cy="1107996"/>
          </a:xfrm>
          <a:prstGeom prst="rect">
            <a:avLst/>
          </a:prstGeom>
        </p:spPr>
        <p:txBody>
          <a:bodyPr wrap="none">
            <a:spAutoFit/>
          </a:bodyPr>
          <a:lstStyle/>
          <a:p>
            <a:r>
              <a:rPr lang="en-US" sz="6600" dirty="0">
                <a:solidFill>
                  <a:schemeClr val="accent1"/>
                </a:solidFill>
              </a:rPr>
              <a:t>MISSOURI</a:t>
            </a:r>
          </a:p>
        </p:txBody>
      </p:sp>
    </p:spTree>
    <p:extLst>
      <p:ext uri="{BB962C8B-B14F-4D97-AF65-F5344CB8AC3E}">
        <p14:creationId xmlns:p14="http://schemas.microsoft.com/office/powerpoint/2010/main" val="1061798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530109517"/>
              </p:ext>
            </p:extLst>
          </p:nvPr>
        </p:nvGraphicFramePr>
        <p:xfrm>
          <a:off x="920652" y="1921564"/>
          <a:ext cx="9687915" cy="47048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1"/>
          <p:cNvSpPr txBox="1">
            <a:spLocks/>
          </p:cNvSpPr>
          <p:nvPr/>
        </p:nvSpPr>
        <p:spPr>
          <a:xfrm rot="5400000">
            <a:off x="6425028" y="6564445"/>
            <a:ext cx="9692640" cy="1325562"/>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a:lstStyle>
          <a:p>
            <a:r>
              <a:rPr lang="en-US" sz="6600" b="1" dirty="0">
                <a:solidFill>
                  <a:schemeClr val="accent1"/>
                </a:solidFill>
              </a:rPr>
              <a:t>NACBHDD</a:t>
            </a:r>
          </a:p>
        </p:txBody>
      </p:sp>
      <p:sp>
        <p:nvSpPr>
          <p:cNvPr id="2" name="Title 1"/>
          <p:cNvSpPr>
            <a:spLocks noGrp="1"/>
          </p:cNvSpPr>
          <p:nvPr>
            <p:ph type="title"/>
          </p:nvPr>
        </p:nvSpPr>
        <p:spPr/>
        <p:txBody>
          <a:bodyPr/>
          <a:lstStyle/>
          <a:p>
            <a:r>
              <a:rPr lang="en-US" dirty="0"/>
              <a:t>Key Components of high-functioning response system</a:t>
            </a:r>
          </a:p>
        </p:txBody>
      </p:sp>
    </p:spTree>
    <p:extLst>
      <p:ext uri="{BB962C8B-B14F-4D97-AF65-F5344CB8AC3E}">
        <p14:creationId xmlns:p14="http://schemas.microsoft.com/office/powerpoint/2010/main" val="655325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8090" y="-162946"/>
            <a:ext cx="12304805" cy="1325563"/>
          </a:xfrm>
        </p:spPr>
        <p:txBody>
          <a:bodyPr>
            <a:normAutofit/>
          </a:bodyPr>
          <a:lstStyle/>
          <a:p>
            <a:r>
              <a:rPr lang="en-US" sz="4000" dirty="0"/>
              <a:t>WORKFORCE SUGGESTIONS</a:t>
            </a:r>
          </a:p>
        </p:txBody>
      </p:sp>
      <p:sp>
        <p:nvSpPr>
          <p:cNvPr id="5" name="Rectangle 4"/>
          <p:cNvSpPr/>
          <p:nvPr/>
        </p:nvSpPr>
        <p:spPr>
          <a:xfrm rot="5400000">
            <a:off x="9936961" y="3483668"/>
            <a:ext cx="2544286" cy="1107996"/>
          </a:xfrm>
          <a:prstGeom prst="rect">
            <a:avLst/>
          </a:prstGeom>
        </p:spPr>
        <p:txBody>
          <a:bodyPr wrap="none">
            <a:spAutoFit/>
          </a:bodyPr>
          <a:lstStyle/>
          <a:p>
            <a:r>
              <a:rPr lang="en-US" sz="6600" dirty="0">
                <a:solidFill>
                  <a:schemeClr val="accent1"/>
                </a:solidFill>
              </a:rPr>
              <a:t>WICHE</a:t>
            </a:r>
          </a:p>
        </p:txBody>
      </p:sp>
      <p:graphicFrame>
        <p:nvGraphicFramePr>
          <p:cNvPr id="3" name="Diagram 2"/>
          <p:cNvGraphicFramePr/>
          <p:nvPr>
            <p:extLst>
              <p:ext uri="{D42A27DB-BD31-4B8C-83A1-F6EECF244321}">
                <p14:modId xmlns:p14="http://schemas.microsoft.com/office/powerpoint/2010/main" val="503012011"/>
              </p:ext>
            </p:extLst>
          </p:nvPr>
        </p:nvGraphicFramePr>
        <p:xfrm>
          <a:off x="1354513" y="1254927"/>
          <a:ext cx="8901254" cy="59341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descr="&lt;strong&gt;Teacher&lt;/strong&gt;, &lt;strong&gt;Silhouette&lt;/strong&gt;, Black, Isolated, Classroom"/>
          <p:cNvPicPr>
            <a:picLocks noChangeAspect="1"/>
          </p:cNvPicPr>
          <p:nvPr/>
        </p:nvPicPr>
        <p:blipFill>
          <a:blip r:embed="rId8"/>
          <a:stretch>
            <a:fillRect/>
          </a:stretch>
        </p:blipFill>
        <p:spPr>
          <a:xfrm>
            <a:off x="6400800" y="1727201"/>
            <a:ext cx="1524214" cy="1781549"/>
          </a:xfrm>
          <a:prstGeom prst="rect">
            <a:avLst/>
          </a:prstGeom>
        </p:spPr>
      </p:pic>
    </p:spTree>
    <p:extLst>
      <p:ext uri="{BB962C8B-B14F-4D97-AF65-F5344CB8AC3E}">
        <p14:creationId xmlns:p14="http://schemas.microsoft.com/office/powerpoint/2010/main" val="6130677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1812</TotalTime>
  <Words>775</Words>
  <Application>Microsoft Office PowerPoint</Application>
  <PresentationFormat>Widescreen</PresentationFormat>
  <Paragraphs>112</Paragraphs>
  <Slides>10</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 2</vt:lpstr>
      <vt:lpstr>Office Theme</vt:lpstr>
      <vt:lpstr>PowerPoint Presentation</vt:lpstr>
      <vt:lpstr>Use of paraprofessionals and technology</vt:lpstr>
      <vt:lpstr>16 County Regional Crisis System</vt:lpstr>
      <vt:lpstr>REGIONAL CRISIS CENTERS</vt:lpstr>
      <vt:lpstr>RURAL CRISIS STABILIZATION PROJECT</vt:lpstr>
      <vt:lpstr>SUGGESTIONS FOR RURAL AREAS</vt:lpstr>
      <vt:lpstr>FOCUS ON LAW ENFORCEMENT,  COURTS AND HOSPITALS</vt:lpstr>
      <vt:lpstr>Key Components of high-functioning response system</vt:lpstr>
      <vt:lpstr>WORKFORCE SUGGESTIONS</vt:lpstr>
      <vt:lpstr>Questions? Points for Action?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Sequential Intercept Mapping Assessing the Behavioral Health Crisis System in YELLOWSTONE County  Day One</dc:title>
  <dc:creator>Katie Loveland</dc:creator>
  <cp:lastModifiedBy>Becky Bey</cp:lastModifiedBy>
  <cp:revision>47</cp:revision>
  <cp:lastPrinted>2019-07-23T20:49:06Z</cp:lastPrinted>
  <dcterms:created xsi:type="dcterms:W3CDTF">2019-07-12T18:25:03Z</dcterms:created>
  <dcterms:modified xsi:type="dcterms:W3CDTF">2019-09-02T14:31:31Z</dcterms:modified>
</cp:coreProperties>
</file>