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71" r:id="rId3"/>
    <p:sldId id="278" r:id="rId4"/>
    <p:sldId id="279" r:id="rId5"/>
    <p:sldId id="282" r:id="rId6"/>
    <p:sldId id="275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B402"/>
    <a:srgbClr val="5A5A5A"/>
    <a:srgbClr val="DEA702"/>
    <a:srgbClr val="F8B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08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11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94A51-40BF-E94A-A6A0-1AD79551D84C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F1FE5-DE56-2B43-B676-981A34833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68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13331-94EB-2A4B-8543-00A6B3AD78AB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78E4B-0DEF-5844-9320-F67C7927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89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254125" y="719138"/>
            <a:ext cx="4795838" cy="3597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07707" y="4505979"/>
            <a:ext cx="5661599" cy="3686999"/>
          </a:xfrm>
          <a:prstGeom prst="rect">
            <a:avLst/>
          </a:prstGeom>
          <a:noFill/>
          <a:ln>
            <a:noFill/>
          </a:ln>
        </p:spPr>
        <p:txBody>
          <a:bodyPr lIns="94000" tIns="46975" rIns="94000" bIns="469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Kim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4008705" y="8893296"/>
            <a:ext cx="3066599" cy="469799"/>
          </a:xfrm>
          <a:prstGeom prst="rect">
            <a:avLst/>
          </a:prstGeom>
          <a:noFill/>
          <a:ln>
            <a:noFill/>
          </a:ln>
        </p:spPr>
        <p:txBody>
          <a:bodyPr lIns="94000" tIns="46975" rIns="94000" bIns="469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4029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F99-0475-8141-910F-166362EF199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7337-B5AA-5A48-8A26-D703324CEB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F99-0475-8141-910F-166362EF199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7337-B5AA-5A48-8A26-D703324CEB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F99-0475-8141-910F-166362EF199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7337-B5AA-5A48-8A26-D703324CEB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FS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83889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F99-0475-8141-910F-166362EF199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7337-B5AA-5A48-8A26-D703324CEB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F99-0475-8141-910F-166362EF199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7337-B5AA-5A48-8A26-D703324CEB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F99-0475-8141-910F-166362EF199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7337-B5AA-5A48-8A26-D703324CEB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F99-0475-8141-910F-166362EF199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7337-B5AA-5A48-8A26-D703324CEB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F99-0475-8141-910F-166362EF199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7337-B5AA-5A48-8A26-D703324CEB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F99-0475-8141-910F-166362EF199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7337-B5AA-5A48-8A26-D703324CEB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F99-0475-8141-910F-166362EF199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7337-B5AA-5A48-8A26-D703324CEB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F99-0475-8141-910F-166362EF199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7337-B5AA-5A48-8A26-D703324CEB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F0F99-0475-8141-910F-166362EF1993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57337-B5AA-5A48-8A26-D703324C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22172" y="555539"/>
            <a:ext cx="7465224" cy="7731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CA" sz="2800" b="1" i="1" dirty="0">
                <a:solidFill>
                  <a:srgbClr val="5A5A5A"/>
                </a:solidFill>
                <a:latin typeface="+mn-lt"/>
                <a:ea typeface="Cambria" charset="0"/>
                <a:cs typeface="Cambria" charset="0"/>
              </a:rPr>
              <a:t>Collective Impact</a:t>
            </a:r>
          </a:p>
          <a:p>
            <a:pPr algn="r"/>
            <a:r>
              <a:rPr lang="en-CA" sz="2800" dirty="0">
                <a:solidFill>
                  <a:srgbClr val="5A5A5A"/>
                </a:solidFill>
                <a:latin typeface="+mn-lt"/>
                <a:ea typeface="Cambria" charset="0"/>
                <a:cs typeface="Cambria" charset="0"/>
              </a:rPr>
              <a:t>workshop handouts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6313"/>
          <a:stretch/>
        </p:blipFill>
        <p:spPr>
          <a:xfrm>
            <a:off x="421643" y="4655560"/>
            <a:ext cx="2310010" cy="1757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3543"/>
          <a:stretch/>
        </p:blipFill>
        <p:spPr>
          <a:xfrm>
            <a:off x="2731653" y="4701963"/>
            <a:ext cx="1893356" cy="1664491"/>
          </a:xfrm>
          <a:prstGeom prst="rect">
            <a:avLst/>
          </a:prstGeom>
        </p:spPr>
      </p:pic>
      <p:pic>
        <p:nvPicPr>
          <p:cNvPr id="9" name="Shape 273"/>
          <p:cNvPicPr preferRelativeResize="0"/>
          <p:nvPr/>
        </p:nvPicPr>
        <p:blipFill rotWithShape="1">
          <a:blip r:embed="rId3">
            <a:alphaModFix/>
          </a:blip>
          <a:srcRect t="28545" b="22834"/>
          <a:stretch/>
        </p:blipFill>
        <p:spPr>
          <a:xfrm>
            <a:off x="1222172" y="1509928"/>
            <a:ext cx="7062069" cy="23986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192561" y="5166125"/>
            <a:ext cx="2637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5A5A5A"/>
                </a:solidFill>
              </a:rPr>
              <a:t>Prepared for:</a:t>
            </a:r>
          </a:p>
          <a:p>
            <a:pPr algn="r"/>
            <a:r>
              <a:rPr lang="en-US" b="1" dirty="0">
                <a:solidFill>
                  <a:srgbClr val="5A5A5A"/>
                </a:solidFill>
              </a:rPr>
              <a:t>Substance Abuse Connect</a:t>
            </a:r>
          </a:p>
          <a:p>
            <a:pPr algn="r"/>
            <a:r>
              <a:rPr lang="en-US" dirty="0">
                <a:solidFill>
                  <a:srgbClr val="5A5A5A"/>
                </a:solidFill>
              </a:rPr>
              <a:t>September 4 &amp; 5, 2019</a:t>
            </a:r>
          </a:p>
        </p:txBody>
      </p:sp>
    </p:spTree>
    <p:extLst>
      <p:ext uri="{BB962C8B-B14F-4D97-AF65-F5344CB8AC3E}">
        <p14:creationId xmlns:p14="http://schemas.microsoft.com/office/powerpoint/2010/main" val="1736489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0" y="1600200"/>
            <a:ext cx="8743950" cy="33749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Shape 140"/>
          <p:cNvSpPr txBox="1">
            <a:spLocks noGrp="1"/>
          </p:cNvSpPr>
          <p:nvPr>
            <p:ph type="title" idx="4294967295"/>
          </p:nvPr>
        </p:nvSpPr>
        <p:spPr>
          <a:xfrm>
            <a:off x="59589" y="885804"/>
            <a:ext cx="7644740" cy="742949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3000" dirty="0">
                <a:solidFill>
                  <a:schemeClr val="lt1"/>
                </a:solidFill>
                <a:latin typeface="Souce Sans Pro"/>
                <a:ea typeface="Souce Sans Pro"/>
                <a:cs typeface="Souce Sans Pro"/>
                <a:sym typeface="Souce Sans Pro"/>
              </a:rPr>
              <a:t>The Five Conditions of Collective Impact</a:t>
            </a:r>
          </a:p>
        </p:txBody>
      </p:sp>
      <p:sp>
        <p:nvSpPr>
          <p:cNvPr id="141" name="Shape 141"/>
          <p:cNvSpPr/>
          <p:nvPr/>
        </p:nvSpPr>
        <p:spPr>
          <a:xfrm>
            <a:off x="138260" y="1351618"/>
            <a:ext cx="1543050" cy="535500"/>
          </a:xfrm>
          <a:prstGeom prst="roundRect">
            <a:avLst>
              <a:gd name="adj" fmla="val 16667"/>
            </a:avLst>
          </a:prstGeom>
          <a:solidFill>
            <a:srgbClr val="1755A5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US" sz="135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Common Agenda</a:t>
            </a:r>
          </a:p>
        </p:txBody>
      </p:sp>
      <p:sp>
        <p:nvSpPr>
          <p:cNvPr id="142" name="Shape 142"/>
          <p:cNvSpPr/>
          <p:nvPr/>
        </p:nvSpPr>
        <p:spPr>
          <a:xfrm>
            <a:off x="138260" y="2148852"/>
            <a:ext cx="1543050" cy="533700"/>
          </a:xfrm>
          <a:prstGeom prst="roundRect">
            <a:avLst>
              <a:gd name="adj" fmla="val 16667"/>
            </a:avLst>
          </a:prstGeom>
          <a:solidFill>
            <a:srgbClr val="13A64E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US" sz="135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Shared Measurement</a:t>
            </a:r>
          </a:p>
        </p:txBody>
      </p:sp>
      <p:sp>
        <p:nvSpPr>
          <p:cNvPr id="143" name="Shape 143"/>
          <p:cNvSpPr/>
          <p:nvPr/>
        </p:nvSpPr>
        <p:spPr>
          <a:xfrm>
            <a:off x="138260" y="2942802"/>
            <a:ext cx="1543050" cy="702224"/>
          </a:xfrm>
          <a:prstGeom prst="roundRect">
            <a:avLst>
              <a:gd name="adj" fmla="val 16667"/>
            </a:avLst>
          </a:prstGeom>
          <a:solidFill>
            <a:srgbClr val="EF6526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US" sz="135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Mutually Reinforcing Activities</a:t>
            </a:r>
          </a:p>
        </p:txBody>
      </p:sp>
      <p:sp>
        <p:nvSpPr>
          <p:cNvPr id="144" name="Shape 144"/>
          <p:cNvSpPr/>
          <p:nvPr/>
        </p:nvSpPr>
        <p:spPr>
          <a:xfrm>
            <a:off x="138260" y="3792862"/>
            <a:ext cx="1543050" cy="568350"/>
          </a:xfrm>
          <a:prstGeom prst="roundRect">
            <a:avLst>
              <a:gd name="adj" fmla="val 16667"/>
            </a:avLst>
          </a:prstGeom>
          <a:solidFill>
            <a:srgbClr val="69358C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US" sz="135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Continuous Communication</a:t>
            </a:r>
          </a:p>
        </p:txBody>
      </p:sp>
      <p:sp>
        <p:nvSpPr>
          <p:cNvPr id="145" name="Shape 145"/>
          <p:cNvSpPr/>
          <p:nvPr/>
        </p:nvSpPr>
        <p:spPr>
          <a:xfrm>
            <a:off x="138260" y="4623676"/>
            <a:ext cx="1543050" cy="546524"/>
          </a:xfrm>
          <a:prstGeom prst="roundRect">
            <a:avLst>
              <a:gd name="adj" fmla="val 16667"/>
            </a:avLst>
          </a:prstGeom>
          <a:solidFill>
            <a:srgbClr val="19ADDF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US" sz="135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Backbone Support 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1757011" y="1318726"/>
            <a:ext cx="6618479" cy="47442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US" sz="1350" dirty="0">
                <a:latin typeface="Source Sans Pro"/>
                <a:ea typeface="Source Sans Pro"/>
                <a:cs typeface="Source Sans Pro"/>
                <a:sym typeface="Source Sans Pro"/>
              </a:rPr>
              <a:t>All participants have a </a:t>
            </a:r>
            <a:r>
              <a:rPr lang="en-US" sz="1350" b="1" dirty="0">
                <a:latin typeface="Source Sans Pro"/>
                <a:ea typeface="Source Sans Pro"/>
                <a:cs typeface="Source Sans Pro"/>
                <a:sym typeface="Source Sans Pro"/>
              </a:rPr>
              <a:t>shared vision for change </a:t>
            </a:r>
            <a:r>
              <a:rPr lang="en-US" sz="1350" dirty="0">
                <a:latin typeface="Source Sans Pro"/>
                <a:ea typeface="Source Sans Pro"/>
                <a:cs typeface="Source Sans Pro"/>
                <a:sym typeface="Source Sans Pro"/>
              </a:rPr>
              <a:t>including a common understanding of the problem and a joint approach to solving it through agreed upon actions</a:t>
            </a:r>
          </a:p>
          <a:p>
            <a:pPr>
              <a:buSzPct val="25000"/>
            </a:pPr>
            <a:endParaRPr lang="en-US" sz="1350" dirty="0">
              <a:solidFill>
                <a:schemeClr val="bg1">
                  <a:lumMod val="8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1819569" y="2059102"/>
            <a:ext cx="6618479" cy="58586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en-US" sz="1350" b="1" dirty="0">
                <a:latin typeface="Source Sans Pro"/>
                <a:ea typeface="Source Sans Pro"/>
                <a:cs typeface="Source Sans Pro"/>
                <a:sym typeface="Source Sans Pro"/>
              </a:rPr>
              <a:t>Collecting data and measuring results consistently </a:t>
            </a:r>
            <a:r>
              <a:rPr lang="en-US" sz="1350" dirty="0">
                <a:latin typeface="Source Sans Pro"/>
                <a:ea typeface="Source Sans Pro"/>
                <a:cs typeface="Source Sans Pro"/>
                <a:sym typeface="Source Sans Pro"/>
              </a:rPr>
              <a:t>across all participants ensures efforts remain aligned and participants hold each other accountable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1819569" y="2981439"/>
            <a:ext cx="6618479" cy="48464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US" sz="1350" dirty="0">
                <a:latin typeface="Source Sans Pro"/>
                <a:ea typeface="Source Sans Pro"/>
                <a:cs typeface="Source Sans Pro"/>
                <a:sym typeface="Source Sans Pro"/>
              </a:rPr>
              <a:t>Participant activities must be </a:t>
            </a:r>
            <a:r>
              <a:rPr lang="en-US" sz="1350" b="1" dirty="0">
                <a:latin typeface="Source Sans Pro"/>
                <a:ea typeface="Source Sans Pro"/>
                <a:cs typeface="Source Sans Pro"/>
                <a:sym typeface="Source Sans Pro"/>
              </a:rPr>
              <a:t>differentiated while still being coordinated </a:t>
            </a:r>
            <a:r>
              <a:rPr lang="en-US" sz="1350" dirty="0">
                <a:latin typeface="Source Sans Pro"/>
                <a:ea typeface="Source Sans Pro"/>
                <a:cs typeface="Source Sans Pro"/>
                <a:sym typeface="Source Sans Pro"/>
              </a:rPr>
              <a:t>through a mutually reinforcing plan of action</a:t>
            </a:r>
          </a:p>
          <a:p>
            <a:pPr>
              <a:buSzPct val="25000"/>
            </a:pPr>
            <a:endParaRPr lang="en-US" sz="1350" dirty="0">
              <a:solidFill>
                <a:schemeClr val="bg1">
                  <a:lumMod val="9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1881496" y="3784886"/>
            <a:ext cx="6493274" cy="52466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US" sz="1350" b="1" dirty="0">
                <a:latin typeface="Source Sans Pro"/>
                <a:ea typeface="Source Sans Pro"/>
                <a:cs typeface="Source Sans Pro"/>
                <a:sym typeface="Source Sans Pro"/>
              </a:rPr>
              <a:t>Consistent and open communication </a:t>
            </a:r>
            <a:r>
              <a:rPr lang="en-US" sz="1350" dirty="0">
                <a:latin typeface="Source Sans Pro"/>
                <a:ea typeface="Source Sans Pro"/>
                <a:cs typeface="Source Sans Pro"/>
                <a:sym typeface="Source Sans Pro"/>
              </a:rPr>
              <a:t>is needed across the many players to build trust, assure mutual objectives, and appreciate common motivation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1880146" y="4544367"/>
            <a:ext cx="6493274" cy="82092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US" sz="1350" dirty="0">
                <a:latin typeface="Source Sans Pro"/>
                <a:ea typeface="Source Sans Pro"/>
                <a:cs typeface="Source Sans Pro"/>
                <a:sym typeface="Source Sans Pro"/>
              </a:rPr>
              <a:t>Creating and managing collective impact requires a dedicated staff and a specific set of skills to </a:t>
            </a:r>
            <a:r>
              <a:rPr lang="en-US" sz="1350" b="1" dirty="0">
                <a:latin typeface="Source Sans Pro"/>
                <a:ea typeface="Source Sans Pro"/>
                <a:cs typeface="Source Sans Pro"/>
                <a:sym typeface="Source Sans Pro"/>
              </a:rPr>
              <a:t>serve as the backbone for the entire initiative and coordinate participating organizations and agencies</a:t>
            </a:r>
          </a:p>
        </p:txBody>
      </p:sp>
      <p:cxnSp>
        <p:nvCxnSpPr>
          <p:cNvPr id="151" name="Shape 151"/>
          <p:cNvCxnSpPr/>
          <p:nvPr/>
        </p:nvCxnSpPr>
        <p:spPr>
          <a:xfrm>
            <a:off x="1819613" y="2000250"/>
            <a:ext cx="6493275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" name="Shape 152"/>
          <p:cNvCxnSpPr/>
          <p:nvPr/>
        </p:nvCxnSpPr>
        <p:spPr>
          <a:xfrm>
            <a:off x="1881496" y="3734483"/>
            <a:ext cx="6494624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" name="Shape 153"/>
          <p:cNvCxnSpPr/>
          <p:nvPr/>
        </p:nvCxnSpPr>
        <p:spPr>
          <a:xfrm>
            <a:off x="1880146" y="4514850"/>
            <a:ext cx="6494624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Shape 154"/>
          <p:cNvCxnSpPr/>
          <p:nvPr/>
        </p:nvCxnSpPr>
        <p:spPr>
          <a:xfrm>
            <a:off x="1819570" y="2857500"/>
            <a:ext cx="6494624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Shape 155"/>
          <p:cNvSpPr txBox="1"/>
          <p:nvPr/>
        </p:nvSpPr>
        <p:spPr>
          <a:xfrm>
            <a:off x="1141355" y="5732696"/>
            <a:ext cx="855344" cy="18224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US" sz="9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Source: FSG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7542330" y="5401702"/>
            <a:ext cx="323999" cy="27697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US" sz="135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431235" y="372084"/>
            <a:ext cx="7341291" cy="6087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b="1" i="1" dirty="0">
                <a:solidFill>
                  <a:srgbClr val="EFB402"/>
                </a:solidFill>
                <a:latin typeface="Arial" charset="0"/>
                <a:ea typeface="Arial" charset="0"/>
                <a:cs typeface="Arial" charset="0"/>
              </a:rPr>
              <a:t>5 Conditions of Collective Impact </a:t>
            </a:r>
          </a:p>
        </p:txBody>
      </p:sp>
      <p:sp>
        <p:nvSpPr>
          <p:cNvPr id="21" name="Shape 148"/>
          <p:cNvSpPr txBox="1"/>
          <p:nvPr/>
        </p:nvSpPr>
        <p:spPr>
          <a:xfrm>
            <a:off x="2571751" y="2581159"/>
            <a:ext cx="5197079" cy="29393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US" sz="1425" b="1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Exploring</a:t>
            </a:r>
            <a:r>
              <a:rPr lang="en-US" sz="1425" b="1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en-US" sz="1425" b="1" dirty="0">
                <a:latin typeface="Source Sans Pro"/>
                <a:ea typeface="Source Sans Pro"/>
                <a:cs typeface="Source Sans Pro"/>
                <a:sym typeface="Source Sans Pro"/>
              </a:rPr>
              <a:t>* </a:t>
            </a:r>
            <a:r>
              <a:rPr lang="en-US" sz="1425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en-US" sz="1425" b="1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Alignment</a:t>
            </a:r>
            <a:r>
              <a:rPr lang="en-US" sz="1425" b="1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en-US" sz="1425" b="1" dirty="0">
                <a:latin typeface="Source Sans Pro"/>
                <a:ea typeface="Source Sans Pro"/>
                <a:cs typeface="Source Sans Pro"/>
                <a:sym typeface="Source Sans Pro"/>
              </a:rPr>
              <a:t>*</a:t>
            </a:r>
            <a:r>
              <a:rPr lang="en-US" sz="1425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en-US" sz="1425" b="1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Tracking Progress  </a:t>
            </a:r>
            <a:r>
              <a:rPr lang="en-US" sz="1425" b="1" dirty="0">
                <a:latin typeface="Source Sans Pro"/>
                <a:ea typeface="Source Sans Pro"/>
                <a:cs typeface="Source Sans Pro"/>
                <a:sym typeface="Source Sans Pro"/>
              </a:rPr>
              <a:t>*</a:t>
            </a:r>
            <a:r>
              <a:rPr lang="en-US" sz="1425" b="1" dirty="0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Results</a:t>
            </a:r>
            <a:r>
              <a:rPr lang="en-US" sz="1350" dirty="0"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</a:p>
          <a:p>
            <a:pPr>
              <a:buSzPct val="25000"/>
            </a:pPr>
            <a:endParaRPr lang="en-US" sz="135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" name="Shape 148"/>
          <p:cNvSpPr txBox="1"/>
          <p:nvPr/>
        </p:nvSpPr>
        <p:spPr>
          <a:xfrm>
            <a:off x="2519700" y="1714768"/>
            <a:ext cx="5093101" cy="29393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lvl="0">
              <a:buSzPct val="25000"/>
            </a:pPr>
            <a:r>
              <a:rPr lang="en-US" sz="1425" b="1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Diverse Voices  </a:t>
            </a:r>
            <a:r>
              <a:rPr lang="en-US" sz="1425" b="1" dirty="0">
                <a:latin typeface="Source Sans Pro"/>
                <a:ea typeface="Source Sans Pro"/>
                <a:cs typeface="Source Sans Pro"/>
                <a:sym typeface="Source Sans Pro"/>
              </a:rPr>
              <a:t>*</a:t>
            </a:r>
            <a:r>
              <a:rPr lang="en-US" sz="1425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en-US" sz="1425" b="1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Responsive   </a:t>
            </a:r>
            <a:r>
              <a:rPr lang="en-US" sz="1425" b="1" dirty="0">
                <a:latin typeface="Source Sans Pro"/>
                <a:ea typeface="Source Sans Pro"/>
                <a:cs typeface="Source Sans Pro"/>
                <a:sym typeface="Source Sans Pro"/>
              </a:rPr>
              <a:t>*  </a:t>
            </a:r>
            <a:r>
              <a:rPr lang="en-US" sz="1425" b="1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Community Aspiration </a:t>
            </a:r>
            <a:r>
              <a:rPr lang="en-US" sz="1350" dirty="0"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</a:p>
          <a:p>
            <a:pPr>
              <a:buSzPct val="25000"/>
            </a:pPr>
            <a:endParaRPr lang="en-US" sz="135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" name="Shape 148"/>
          <p:cNvSpPr txBox="1"/>
          <p:nvPr/>
        </p:nvSpPr>
        <p:spPr>
          <a:xfrm>
            <a:off x="2857500" y="3442827"/>
            <a:ext cx="5093101" cy="29393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US" sz="1425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Weaving  </a:t>
            </a:r>
            <a:r>
              <a:rPr lang="en-US" sz="1425" b="1" dirty="0">
                <a:latin typeface="Source Sans Pro"/>
                <a:ea typeface="Source Sans Pro"/>
                <a:cs typeface="Source Sans Pro"/>
                <a:sym typeface="Source Sans Pro"/>
              </a:rPr>
              <a:t>*</a:t>
            </a:r>
            <a:r>
              <a:rPr lang="en-US" sz="1425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System  </a:t>
            </a:r>
            <a:r>
              <a:rPr lang="en-US" sz="1425" b="1" dirty="0">
                <a:latin typeface="Source Sans Pro"/>
                <a:ea typeface="Source Sans Pro"/>
                <a:cs typeface="Source Sans Pro"/>
                <a:sym typeface="Source Sans Pro"/>
              </a:rPr>
              <a:t>*</a:t>
            </a:r>
            <a:r>
              <a:rPr lang="en-US" sz="1425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Supportive  </a:t>
            </a:r>
            <a:r>
              <a:rPr lang="en-US" sz="1425" b="1" dirty="0">
                <a:latin typeface="Source Sans Pro"/>
                <a:ea typeface="Source Sans Pro"/>
                <a:cs typeface="Source Sans Pro"/>
                <a:sym typeface="Source Sans Pro"/>
              </a:rPr>
              <a:t>*</a:t>
            </a:r>
            <a:r>
              <a:rPr lang="en-US" sz="1425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Centered</a:t>
            </a:r>
            <a:r>
              <a:rPr lang="en-US" sz="1350" dirty="0"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</a:p>
          <a:p>
            <a:pPr>
              <a:buSzPct val="25000"/>
            </a:pPr>
            <a:endParaRPr lang="en-US" sz="135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" name="Shape 148"/>
          <p:cNvSpPr txBox="1"/>
          <p:nvPr/>
        </p:nvSpPr>
        <p:spPr>
          <a:xfrm>
            <a:off x="2679440" y="4220914"/>
            <a:ext cx="5093101" cy="29393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US" sz="1425" b="1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Trust </a:t>
            </a:r>
            <a:r>
              <a:rPr lang="en-US" sz="1425" b="1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en-US" sz="1425" b="1" dirty="0">
                <a:latin typeface="Source Sans Pro"/>
                <a:ea typeface="Source Sans Pro"/>
                <a:cs typeface="Source Sans Pro"/>
                <a:sym typeface="Source Sans Pro"/>
              </a:rPr>
              <a:t>* </a:t>
            </a:r>
            <a:r>
              <a:rPr lang="en-US" sz="1425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en-US" sz="1425" b="1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Transparency</a:t>
            </a:r>
            <a:r>
              <a:rPr lang="en-US" sz="1425" b="1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</a:t>
            </a:r>
            <a:r>
              <a:rPr lang="en-US" sz="1425" b="1" dirty="0">
                <a:latin typeface="Source Sans Pro"/>
                <a:ea typeface="Source Sans Pro"/>
                <a:cs typeface="Source Sans Pro"/>
                <a:sym typeface="Source Sans Pro"/>
              </a:rPr>
              <a:t>*</a:t>
            </a:r>
            <a:r>
              <a:rPr lang="en-US" sz="1425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en-US" sz="1425" b="1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Ongoing</a:t>
            </a:r>
            <a:r>
              <a:rPr lang="en-US" sz="1425" b="1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</a:t>
            </a:r>
            <a:r>
              <a:rPr lang="en-US" sz="1425" b="1" dirty="0">
                <a:latin typeface="Source Sans Pro"/>
                <a:ea typeface="Source Sans Pro"/>
                <a:cs typeface="Source Sans Pro"/>
                <a:sym typeface="Source Sans Pro"/>
              </a:rPr>
              <a:t>*</a:t>
            </a:r>
            <a:r>
              <a:rPr lang="en-US" sz="1425" b="1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</a:t>
            </a:r>
            <a:r>
              <a:rPr lang="en-US" sz="1425" b="1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Engagement</a:t>
            </a:r>
            <a:r>
              <a:rPr lang="en-US" sz="1350" dirty="0"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</a:p>
          <a:p>
            <a:pPr>
              <a:buSzPct val="25000"/>
            </a:pPr>
            <a:endParaRPr lang="en-US" sz="135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" name="Shape 148"/>
          <p:cNvSpPr txBox="1"/>
          <p:nvPr/>
        </p:nvSpPr>
        <p:spPr>
          <a:xfrm>
            <a:off x="1996699" y="5164612"/>
            <a:ext cx="6376721" cy="29393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US" sz="1425" b="1" dirty="0">
                <a:solidFill>
                  <a:srgbClr val="00B0F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Facilitate   </a:t>
            </a:r>
            <a:r>
              <a:rPr lang="en-US" sz="1425" b="1" dirty="0">
                <a:latin typeface="Source Sans Pro"/>
                <a:ea typeface="Source Sans Pro"/>
                <a:cs typeface="Source Sans Pro"/>
                <a:sym typeface="Source Sans Pro"/>
              </a:rPr>
              <a:t>*   </a:t>
            </a:r>
            <a:r>
              <a:rPr lang="en-US" sz="1425" b="1" dirty="0">
                <a:solidFill>
                  <a:srgbClr val="00B0F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Convener</a:t>
            </a:r>
            <a:r>
              <a:rPr lang="en-US" sz="1425" b="1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</a:t>
            </a:r>
            <a:r>
              <a:rPr lang="en-US" sz="1425" b="1" dirty="0">
                <a:latin typeface="Source Sans Pro"/>
                <a:ea typeface="Source Sans Pro"/>
                <a:cs typeface="Source Sans Pro"/>
                <a:sym typeface="Source Sans Pro"/>
              </a:rPr>
              <a:t>* </a:t>
            </a:r>
            <a:r>
              <a:rPr lang="en-US" sz="1425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en-US" sz="1425" b="1" dirty="0">
                <a:solidFill>
                  <a:srgbClr val="00B0F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Coordinate </a:t>
            </a:r>
            <a:r>
              <a:rPr lang="en-US" sz="1425" b="1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en-US" sz="1425" b="1" dirty="0">
                <a:latin typeface="Source Sans Pro"/>
                <a:ea typeface="Source Sans Pro"/>
                <a:cs typeface="Source Sans Pro"/>
                <a:sym typeface="Source Sans Pro"/>
              </a:rPr>
              <a:t>*</a:t>
            </a:r>
            <a:r>
              <a:rPr lang="en-US" sz="1425" b="1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</a:t>
            </a:r>
            <a:r>
              <a:rPr lang="en-US" sz="1425" b="1" dirty="0">
                <a:solidFill>
                  <a:srgbClr val="00B0F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Movement</a:t>
            </a:r>
            <a:r>
              <a:rPr lang="en-US" sz="1350" dirty="0"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</a:p>
          <a:p>
            <a:pPr>
              <a:buSzPct val="25000"/>
            </a:pPr>
            <a:endParaRPr lang="en-US" sz="135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895853448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6" y="5112025"/>
            <a:ext cx="1978147" cy="15273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9"/>
          <a:stretch/>
        </p:blipFill>
        <p:spPr>
          <a:xfrm>
            <a:off x="1240073" y="231460"/>
            <a:ext cx="7646752" cy="521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0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" y="5400977"/>
            <a:ext cx="1695092" cy="13087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35"/>
            <a:ext cx="9144000" cy="529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31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3" y="5296537"/>
            <a:ext cx="1812846" cy="1399685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1" y="502091"/>
            <a:ext cx="8229600" cy="4949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285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4"/>
            <a:ext cx="9144000" cy="605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7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1970</TotalTime>
  <Words>193</Words>
  <Application>Microsoft Office PowerPoint</Application>
  <PresentationFormat>On-screen Show (4:3)</PresentationFormat>
  <Paragraphs>26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Souce Sans Pro</vt:lpstr>
      <vt:lpstr>Source Sans Pro</vt:lpstr>
      <vt:lpstr>Office Theme</vt:lpstr>
      <vt:lpstr>PowerPoint Presentation</vt:lpstr>
      <vt:lpstr>The Five Conditions of Collective Impact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halliday</dc:creator>
  <cp:lastModifiedBy>Becky Bey</cp:lastModifiedBy>
  <cp:revision>27</cp:revision>
  <cp:lastPrinted>2017-03-01T22:48:28Z</cp:lastPrinted>
  <dcterms:created xsi:type="dcterms:W3CDTF">2017-02-01T18:18:18Z</dcterms:created>
  <dcterms:modified xsi:type="dcterms:W3CDTF">2019-09-02T14:38:33Z</dcterms:modified>
</cp:coreProperties>
</file>