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notesMasterIdLst>
    <p:notesMasterId r:id="rId14"/>
  </p:notesMasterIdLst>
  <p:handoutMasterIdLst>
    <p:handoutMasterId r:id="rId15"/>
  </p:handoutMasterIdLst>
  <p:sldIdLst>
    <p:sldId id="912" r:id="rId2"/>
    <p:sldId id="917" r:id="rId3"/>
    <p:sldId id="914" r:id="rId4"/>
    <p:sldId id="916" r:id="rId5"/>
    <p:sldId id="783" r:id="rId6"/>
    <p:sldId id="784" r:id="rId7"/>
    <p:sldId id="785" r:id="rId8"/>
    <p:sldId id="786" r:id="rId9"/>
    <p:sldId id="787" r:id="rId10"/>
    <p:sldId id="788" r:id="rId11"/>
    <p:sldId id="789" r:id="rId12"/>
    <p:sldId id="72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4" autoAdjust="0"/>
    <p:restoredTop sz="94710"/>
  </p:normalViewPr>
  <p:slideViewPr>
    <p:cSldViewPr snapToGrid="0" snapToObjects="1">
      <p:cViewPr varScale="1">
        <p:scale>
          <a:sx n="90" d="100"/>
          <a:sy n="90" d="100"/>
        </p:scale>
        <p:origin x="7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149" d="100"/>
          <a:sy n="149" d="100"/>
        </p:scale>
        <p:origin x="3192" y="-1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E84E7F-2546-A247-AA5C-D4D6277AD689}" type="doc">
      <dgm:prSet loTypeId="urn:microsoft.com/office/officeart/2005/8/layout/radial1" loCatId="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2064A14-16CB-0544-AE75-CCAD73BFAE32}">
      <dgm:prSet phldrT="[Text]" custT="1"/>
      <dgm:spPr/>
      <dgm:t>
        <a:bodyPr/>
        <a:lstStyle/>
        <a:p>
          <a:pPr>
            <a:spcAft>
              <a:spcPts val="0"/>
            </a:spcAft>
          </a:pPr>
          <a:r>
            <a:rPr lang="en-US" sz="2400" dirty="0"/>
            <a:t>Universal Assessment</a:t>
          </a:r>
        </a:p>
        <a:p>
          <a:pPr>
            <a:spcAft>
              <a:spcPts val="0"/>
            </a:spcAft>
          </a:pPr>
          <a:r>
            <a:rPr lang="en-US" sz="2400" dirty="0"/>
            <a:t>Warm hand offs/referrals</a:t>
          </a:r>
        </a:p>
        <a:p>
          <a:pPr>
            <a:spcAft>
              <a:spcPts val="0"/>
            </a:spcAft>
          </a:pPr>
          <a:r>
            <a:rPr lang="en-US" sz="2400" dirty="0"/>
            <a:t>Treatment Planning</a:t>
          </a:r>
        </a:p>
        <a:p>
          <a:pPr>
            <a:spcAft>
              <a:spcPts val="0"/>
            </a:spcAft>
          </a:pPr>
          <a:r>
            <a:rPr lang="en-US" sz="2400" dirty="0"/>
            <a:t>Behavioral Therapy </a:t>
          </a:r>
        </a:p>
        <a:p>
          <a:pPr>
            <a:spcAft>
              <a:spcPts val="0"/>
            </a:spcAft>
          </a:pPr>
          <a:r>
            <a:rPr lang="en-US" sz="2400" dirty="0"/>
            <a:t>Monitoring</a:t>
          </a:r>
        </a:p>
        <a:p>
          <a:pPr>
            <a:spcAft>
              <a:spcPts val="0"/>
            </a:spcAft>
          </a:pPr>
          <a:r>
            <a:rPr lang="en-US" sz="2400" dirty="0"/>
            <a:t>Case Management </a:t>
          </a:r>
          <a:r>
            <a:rPr lang="en-US" sz="2400" dirty="0" err="1"/>
            <a:t>Pharmocotherapy</a:t>
          </a:r>
          <a:endParaRPr lang="en-US" sz="2400" dirty="0"/>
        </a:p>
        <a:p>
          <a:pPr>
            <a:spcAft>
              <a:spcPts val="0"/>
            </a:spcAft>
          </a:pPr>
          <a:r>
            <a:rPr lang="en-US" sz="2400" dirty="0"/>
            <a:t>Recovery &amp; Peer Support</a:t>
          </a:r>
        </a:p>
        <a:p>
          <a:pPr>
            <a:spcAft>
              <a:spcPts val="0"/>
            </a:spcAft>
          </a:pPr>
          <a:r>
            <a:rPr lang="en-US" sz="2400" dirty="0"/>
            <a:t>Continuing care</a:t>
          </a:r>
        </a:p>
      </dgm:t>
    </dgm:pt>
    <dgm:pt modelId="{734800C0-8DA1-1742-B035-0D384442A2D5}" type="parTrans" cxnId="{B9E462D8-62D0-4A45-AFD7-B2697691F596}">
      <dgm:prSet/>
      <dgm:spPr/>
      <dgm:t>
        <a:bodyPr/>
        <a:lstStyle/>
        <a:p>
          <a:endParaRPr lang="en-US"/>
        </a:p>
      </dgm:t>
    </dgm:pt>
    <dgm:pt modelId="{5A61927F-E5E6-0B4D-A9A0-D5DBEAE26AB4}" type="sibTrans" cxnId="{B9E462D8-62D0-4A45-AFD7-B2697691F596}">
      <dgm:prSet/>
      <dgm:spPr/>
      <dgm:t>
        <a:bodyPr/>
        <a:lstStyle/>
        <a:p>
          <a:endParaRPr lang="en-US"/>
        </a:p>
      </dgm:t>
    </dgm:pt>
    <dgm:pt modelId="{99CEC94E-A162-424A-BA4A-0446AA2CFE22}">
      <dgm:prSet phldrT="[Text]" custT="1"/>
      <dgm:spPr/>
      <dgm:t>
        <a:bodyPr/>
        <a:lstStyle/>
        <a:p>
          <a:r>
            <a:rPr lang="en-US" sz="2400" dirty="0"/>
            <a:t>Vocational services</a:t>
          </a:r>
        </a:p>
      </dgm:t>
    </dgm:pt>
    <dgm:pt modelId="{FF7876CE-271B-0640-9E5D-19C7B1765291}" type="parTrans" cxnId="{5A8EE63A-D527-BC4A-8EDF-BC888C8D541A}">
      <dgm:prSet/>
      <dgm:spPr/>
      <dgm:t>
        <a:bodyPr/>
        <a:lstStyle/>
        <a:p>
          <a:endParaRPr lang="en-US"/>
        </a:p>
      </dgm:t>
    </dgm:pt>
    <dgm:pt modelId="{67223D21-8577-DC4C-9BBC-09F6582CB129}" type="sibTrans" cxnId="{5A8EE63A-D527-BC4A-8EDF-BC888C8D541A}">
      <dgm:prSet/>
      <dgm:spPr/>
      <dgm:t>
        <a:bodyPr/>
        <a:lstStyle/>
        <a:p>
          <a:endParaRPr lang="en-US"/>
        </a:p>
      </dgm:t>
    </dgm:pt>
    <dgm:pt modelId="{C4D95CEB-A20F-6F4D-82BB-F7AD1F5C8B76}">
      <dgm:prSet phldrT="[Text]" custT="1"/>
      <dgm:spPr/>
      <dgm:t>
        <a:bodyPr/>
        <a:lstStyle/>
        <a:p>
          <a:r>
            <a:rPr lang="en-US" sz="2400" dirty="0"/>
            <a:t>Medical care</a:t>
          </a:r>
        </a:p>
      </dgm:t>
    </dgm:pt>
    <dgm:pt modelId="{98BD88E5-51D8-524A-91E3-11723433A62A}" type="parTrans" cxnId="{DDDB5FEA-980B-5441-888B-DCCEE72AED9E}">
      <dgm:prSet/>
      <dgm:spPr/>
      <dgm:t>
        <a:bodyPr/>
        <a:lstStyle/>
        <a:p>
          <a:endParaRPr lang="en-US"/>
        </a:p>
      </dgm:t>
    </dgm:pt>
    <dgm:pt modelId="{80AA14E6-B7A1-CA47-8549-A89F5C934580}" type="sibTrans" cxnId="{DDDB5FEA-980B-5441-888B-DCCEE72AED9E}">
      <dgm:prSet/>
      <dgm:spPr/>
      <dgm:t>
        <a:bodyPr/>
        <a:lstStyle/>
        <a:p>
          <a:endParaRPr lang="en-US"/>
        </a:p>
      </dgm:t>
    </dgm:pt>
    <dgm:pt modelId="{1D1FF8FE-D8B8-1A4F-819B-3FDDB96FDAF9}">
      <dgm:prSet phldrT="[Text]"/>
      <dgm:spPr/>
      <dgm:t>
        <a:bodyPr/>
        <a:lstStyle/>
        <a:p>
          <a:r>
            <a:rPr lang="en-US" dirty="0"/>
            <a:t>Education and childcare services</a:t>
          </a:r>
        </a:p>
      </dgm:t>
    </dgm:pt>
    <dgm:pt modelId="{01AAF53F-34C9-9647-8445-5AEFBDFECEC8}" type="parTrans" cxnId="{3400DE90-01F8-AA46-A45A-53AD9FB30747}">
      <dgm:prSet/>
      <dgm:spPr/>
      <dgm:t>
        <a:bodyPr/>
        <a:lstStyle/>
        <a:p>
          <a:endParaRPr lang="en-US"/>
        </a:p>
      </dgm:t>
    </dgm:pt>
    <dgm:pt modelId="{D0B68114-F3E9-494D-A6F3-2B33787B3AF6}" type="sibTrans" cxnId="{3400DE90-01F8-AA46-A45A-53AD9FB30747}">
      <dgm:prSet/>
      <dgm:spPr/>
      <dgm:t>
        <a:bodyPr/>
        <a:lstStyle/>
        <a:p>
          <a:endParaRPr lang="en-US"/>
        </a:p>
      </dgm:t>
    </dgm:pt>
    <dgm:pt modelId="{D90D5EC4-85E1-F040-A7D0-F238AF638BF8}">
      <dgm:prSet phldrT="[Text]"/>
      <dgm:spPr/>
      <dgm:t>
        <a:bodyPr/>
        <a:lstStyle/>
        <a:p>
          <a:r>
            <a:rPr lang="en-US" dirty="0"/>
            <a:t>Legal services</a:t>
          </a:r>
        </a:p>
      </dgm:t>
    </dgm:pt>
    <dgm:pt modelId="{5D6A15F6-44D9-E64B-9D94-C4270F38A232}" type="parTrans" cxnId="{089CB465-1E72-8945-BF78-C2FF4E0A44E7}">
      <dgm:prSet/>
      <dgm:spPr/>
      <dgm:t>
        <a:bodyPr/>
        <a:lstStyle/>
        <a:p>
          <a:endParaRPr lang="en-US"/>
        </a:p>
      </dgm:t>
    </dgm:pt>
    <dgm:pt modelId="{D92AD449-5E1A-AD49-88FE-BC3D955DAC44}" type="sibTrans" cxnId="{089CB465-1E72-8945-BF78-C2FF4E0A44E7}">
      <dgm:prSet/>
      <dgm:spPr/>
      <dgm:t>
        <a:bodyPr/>
        <a:lstStyle/>
        <a:p>
          <a:endParaRPr lang="en-US"/>
        </a:p>
      </dgm:t>
    </dgm:pt>
    <dgm:pt modelId="{AFAD146E-0A97-D446-923D-0AB6E6AE40E7}">
      <dgm:prSet phldrT="[Text]"/>
      <dgm:spPr/>
      <dgm:t>
        <a:bodyPr/>
        <a:lstStyle/>
        <a:p>
          <a:r>
            <a:rPr lang="en-US" dirty="0"/>
            <a:t>Housing/ transport</a:t>
          </a:r>
        </a:p>
      </dgm:t>
    </dgm:pt>
    <dgm:pt modelId="{5316319F-6052-8342-A1BA-725FDA4BC392}" type="parTrans" cxnId="{A5AA2AAB-8B8E-EC48-91BA-EBC709087E65}">
      <dgm:prSet/>
      <dgm:spPr/>
      <dgm:t>
        <a:bodyPr/>
        <a:lstStyle/>
        <a:p>
          <a:endParaRPr lang="en-US"/>
        </a:p>
      </dgm:t>
    </dgm:pt>
    <dgm:pt modelId="{ADED22DA-D646-A948-A88B-5E17146B0119}" type="sibTrans" cxnId="{A5AA2AAB-8B8E-EC48-91BA-EBC709087E65}">
      <dgm:prSet/>
      <dgm:spPr/>
      <dgm:t>
        <a:bodyPr/>
        <a:lstStyle/>
        <a:p>
          <a:endParaRPr lang="en-US"/>
        </a:p>
      </dgm:t>
    </dgm:pt>
    <dgm:pt modelId="{14A31070-A329-9D4A-94CB-F929423ED2A0}">
      <dgm:prSet phldrT="[Text]" custT="1"/>
      <dgm:spPr/>
      <dgm:t>
        <a:bodyPr/>
        <a:lstStyle/>
        <a:p>
          <a:r>
            <a:rPr lang="en-US" sz="2400" dirty="0"/>
            <a:t>Financial services</a:t>
          </a:r>
        </a:p>
      </dgm:t>
    </dgm:pt>
    <dgm:pt modelId="{0B96B28A-EF06-7049-8826-2B51816ED7D5}" type="parTrans" cxnId="{10EED0D4-5297-0848-A526-781535344EEF}">
      <dgm:prSet/>
      <dgm:spPr/>
      <dgm:t>
        <a:bodyPr/>
        <a:lstStyle/>
        <a:p>
          <a:endParaRPr lang="en-US"/>
        </a:p>
      </dgm:t>
    </dgm:pt>
    <dgm:pt modelId="{4D13A6E1-B9DC-CE41-AD7E-30E8FC71ACC0}" type="sibTrans" cxnId="{10EED0D4-5297-0848-A526-781535344EEF}">
      <dgm:prSet/>
      <dgm:spPr/>
      <dgm:t>
        <a:bodyPr/>
        <a:lstStyle/>
        <a:p>
          <a:endParaRPr lang="en-US"/>
        </a:p>
      </dgm:t>
    </dgm:pt>
    <dgm:pt modelId="{0B5D0E14-7A72-BF4B-AA97-8AA66B7B782E}" type="pres">
      <dgm:prSet presAssocID="{F6E84E7F-2546-A247-AA5C-D4D6277AD689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1314862-3AA1-C44F-9304-256F2CF93B9B}" type="pres">
      <dgm:prSet presAssocID="{E2064A14-16CB-0544-AE75-CCAD73BFAE32}" presName="centerShape" presStyleLbl="node0" presStyleIdx="0" presStyleCnt="1" custScaleX="248573" custScaleY="249407" custLinFactNeighborX="4413" custLinFactNeighborY="-3048"/>
      <dgm:spPr/>
    </dgm:pt>
    <dgm:pt modelId="{EBC495FD-C6B1-1547-B317-F6948151142E}" type="pres">
      <dgm:prSet presAssocID="{FF7876CE-271B-0640-9E5D-19C7B1765291}" presName="Name9" presStyleLbl="parChTrans1D2" presStyleIdx="0" presStyleCnt="6"/>
      <dgm:spPr/>
    </dgm:pt>
    <dgm:pt modelId="{D6A10281-8AF4-AE40-AE8F-39651009B107}" type="pres">
      <dgm:prSet presAssocID="{FF7876CE-271B-0640-9E5D-19C7B1765291}" presName="connTx" presStyleLbl="parChTrans1D2" presStyleIdx="0" presStyleCnt="6"/>
      <dgm:spPr/>
    </dgm:pt>
    <dgm:pt modelId="{54B19E32-9E32-294E-AF55-F45820C0112C}" type="pres">
      <dgm:prSet presAssocID="{99CEC94E-A162-424A-BA4A-0446AA2CFE22}" presName="node" presStyleLbl="node1" presStyleIdx="0" presStyleCnt="6" custScaleX="117626" custScaleY="117626" custRadScaleRad="175340" custRadScaleInc="187912">
        <dgm:presLayoutVars>
          <dgm:bulletEnabled val="1"/>
        </dgm:presLayoutVars>
      </dgm:prSet>
      <dgm:spPr/>
    </dgm:pt>
    <dgm:pt modelId="{19597AD4-EE44-A742-BD96-9333F13E6200}" type="pres">
      <dgm:prSet presAssocID="{98BD88E5-51D8-524A-91E3-11723433A62A}" presName="Name9" presStyleLbl="parChTrans1D2" presStyleIdx="1" presStyleCnt="6"/>
      <dgm:spPr/>
    </dgm:pt>
    <dgm:pt modelId="{52B6B683-4030-1144-B1C4-683E8072F1F3}" type="pres">
      <dgm:prSet presAssocID="{98BD88E5-51D8-524A-91E3-11723433A62A}" presName="connTx" presStyleLbl="parChTrans1D2" presStyleIdx="1" presStyleCnt="6"/>
      <dgm:spPr/>
    </dgm:pt>
    <dgm:pt modelId="{4E2B1919-58E1-EC4E-8528-34302C1195BB}" type="pres">
      <dgm:prSet presAssocID="{C4D95CEB-A20F-6F4D-82BB-F7AD1F5C8B76}" presName="node" presStyleLbl="node1" presStyleIdx="1" presStyleCnt="6" custScaleX="121231" custScaleY="121231" custRadScaleRad="184924" custRadScaleInc="92382">
        <dgm:presLayoutVars>
          <dgm:bulletEnabled val="1"/>
        </dgm:presLayoutVars>
      </dgm:prSet>
      <dgm:spPr/>
    </dgm:pt>
    <dgm:pt modelId="{C0C86C8B-9093-CE48-9843-ED3DE161E8C9}" type="pres">
      <dgm:prSet presAssocID="{01AAF53F-34C9-9647-8445-5AEFBDFECEC8}" presName="Name9" presStyleLbl="parChTrans1D2" presStyleIdx="2" presStyleCnt="6"/>
      <dgm:spPr/>
    </dgm:pt>
    <dgm:pt modelId="{BA35F953-DAC8-EA47-BD10-AED447C92E04}" type="pres">
      <dgm:prSet presAssocID="{01AAF53F-34C9-9647-8445-5AEFBDFECEC8}" presName="connTx" presStyleLbl="parChTrans1D2" presStyleIdx="2" presStyleCnt="6"/>
      <dgm:spPr/>
    </dgm:pt>
    <dgm:pt modelId="{7DA6211E-CF47-AF47-92AF-0B03313BFFE8}" type="pres">
      <dgm:prSet presAssocID="{1D1FF8FE-D8B8-1A4F-819B-3FDDB96FDAF9}" presName="node" presStyleLbl="node1" presStyleIdx="2" presStyleCnt="6" custScaleX="126975" custScaleY="126975" custRadScaleRad="171159" custRadScaleInc="13495">
        <dgm:presLayoutVars>
          <dgm:bulletEnabled val="1"/>
        </dgm:presLayoutVars>
      </dgm:prSet>
      <dgm:spPr/>
    </dgm:pt>
    <dgm:pt modelId="{3A7A7DA6-B1FA-0C46-BE2A-8071F47541C8}" type="pres">
      <dgm:prSet presAssocID="{5D6A15F6-44D9-E64B-9D94-C4270F38A232}" presName="Name9" presStyleLbl="parChTrans1D2" presStyleIdx="3" presStyleCnt="6"/>
      <dgm:spPr/>
    </dgm:pt>
    <dgm:pt modelId="{372A80BB-3EFA-6743-B236-87AD7FCD3A74}" type="pres">
      <dgm:prSet presAssocID="{5D6A15F6-44D9-E64B-9D94-C4270F38A232}" presName="connTx" presStyleLbl="parChTrans1D2" presStyleIdx="3" presStyleCnt="6"/>
      <dgm:spPr/>
    </dgm:pt>
    <dgm:pt modelId="{E18A313A-C4BE-214C-80DA-A3203A400C3C}" type="pres">
      <dgm:prSet presAssocID="{D90D5EC4-85E1-F040-A7D0-F238AF638BF8}" presName="node" presStyleLbl="node1" presStyleIdx="3" presStyleCnt="6" custScaleX="123459" custScaleY="123459" custRadScaleRad="147482" custRadScaleInc="169166">
        <dgm:presLayoutVars>
          <dgm:bulletEnabled val="1"/>
        </dgm:presLayoutVars>
      </dgm:prSet>
      <dgm:spPr/>
    </dgm:pt>
    <dgm:pt modelId="{E267F7BB-2FCB-9148-8B1A-665BECD91B7D}" type="pres">
      <dgm:prSet presAssocID="{5316319F-6052-8342-A1BA-725FDA4BC392}" presName="Name9" presStyleLbl="parChTrans1D2" presStyleIdx="4" presStyleCnt="6"/>
      <dgm:spPr/>
    </dgm:pt>
    <dgm:pt modelId="{D68FA081-052C-9B4A-8CC9-916E4A22C655}" type="pres">
      <dgm:prSet presAssocID="{5316319F-6052-8342-A1BA-725FDA4BC392}" presName="connTx" presStyleLbl="parChTrans1D2" presStyleIdx="4" presStyleCnt="6"/>
      <dgm:spPr/>
    </dgm:pt>
    <dgm:pt modelId="{45280883-C73E-9346-8AA1-F6223F9969EA}" type="pres">
      <dgm:prSet presAssocID="{AFAD146E-0A97-D446-923D-0AB6E6AE40E7}" presName="node" presStyleLbl="node1" presStyleIdx="4" presStyleCnt="6" custScaleX="120157" custScaleY="120157" custRadScaleRad="165620" custRadScaleInc="98708">
        <dgm:presLayoutVars>
          <dgm:bulletEnabled val="1"/>
        </dgm:presLayoutVars>
      </dgm:prSet>
      <dgm:spPr/>
    </dgm:pt>
    <dgm:pt modelId="{3A22A00D-4945-984E-B9C9-18EBA1D3C15A}" type="pres">
      <dgm:prSet presAssocID="{0B96B28A-EF06-7049-8826-2B51816ED7D5}" presName="Name9" presStyleLbl="parChTrans1D2" presStyleIdx="5" presStyleCnt="6"/>
      <dgm:spPr/>
    </dgm:pt>
    <dgm:pt modelId="{41A4D6C9-553E-A349-878B-4E375F543E6F}" type="pres">
      <dgm:prSet presAssocID="{0B96B28A-EF06-7049-8826-2B51816ED7D5}" presName="connTx" presStyleLbl="parChTrans1D2" presStyleIdx="5" presStyleCnt="6"/>
      <dgm:spPr/>
    </dgm:pt>
    <dgm:pt modelId="{784DC66E-D457-A947-A0FF-801F473A2A94}" type="pres">
      <dgm:prSet presAssocID="{14A31070-A329-9D4A-94CB-F929423ED2A0}" presName="node" presStyleLbl="node1" presStyleIdx="5" presStyleCnt="6" custScaleX="117591" custScaleY="117591" custRadScaleRad="170705" custRadScaleInc="10473">
        <dgm:presLayoutVars>
          <dgm:bulletEnabled val="1"/>
        </dgm:presLayoutVars>
      </dgm:prSet>
      <dgm:spPr/>
    </dgm:pt>
  </dgm:ptLst>
  <dgm:cxnLst>
    <dgm:cxn modelId="{A84DB701-525F-9840-AB85-2C2131F5F57B}" type="presOf" srcId="{98BD88E5-51D8-524A-91E3-11723433A62A}" destId="{52B6B683-4030-1144-B1C4-683E8072F1F3}" srcOrd="1" destOrd="0" presId="urn:microsoft.com/office/officeart/2005/8/layout/radial1"/>
    <dgm:cxn modelId="{B91B4716-6723-8043-BBC6-F9477E398CC4}" type="presOf" srcId="{E2064A14-16CB-0544-AE75-CCAD73BFAE32}" destId="{91314862-3AA1-C44F-9304-256F2CF93B9B}" srcOrd="0" destOrd="0" presId="urn:microsoft.com/office/officeart/2005/8/layout/radial1"/>
    <dgm:cxn modelId="{E3F42C21-54CB-9E40-8F41-50CA0EDE9586}" type="presOf" srcId="{5316319F-6052-8342-A1BA-725FDA4BC392}" destId="{E267F7BB-2FCB-9148-8B1A-665BECD91B7D}" srcOrd="0" destOrd="0" presId="urn:microsoft.com/office/officeart/2005/8/layout/radial1"/>
    <dgm:cxn modelId="{5A8EE63A-D527-BC4A-8EDF-BC888C8D541A}" srcId="{E2064A14-16CB-0544-AE75-CCAD73BFAE32}" destId="{99CEC94E-A162-424A-BA4A-0446AA2CFE22}" srcOrd="0" destOrd="0" parTransId="{FF7876CE-271B-0640-9E5D-19C7B1765291}" sibTransId="{67223D21-8577-DC4C-9BBC-09F6582CB129}"/>
    <dgm:cxn modelId="{3193493E-1011-F345-B1AE-DB554B7D4813}" type="presOf" srcId="{14A31070-A329-9D4A-94CB-F929423ED2A0}" destId="{784DC66E-D457-A947-A0FF-801F473A2A94}" srcOrd="0" destOrd="0" presId="urn:microsoft.com/office/officeart/2005/8/layout/radial1"/>
    <dgm:cxn modelId="{D3434F40-FB75-FE49-9026-93D514D5E805}" type="presOf" srcId="{C4D95CEB-A20F-6F4D-82BB-F7AD1F5C8B76}" destId="{4E2B1919-58E1-EC4E-8528-34302C1195BB}" srcOrd="0" destOrd="0" presId="urn:microsoft.com/office/officeart/2005/8/layout/radial1"/>
    <dgm:cxn modelId="{F0510B41-343B-6C48-A28D-425F698B08CC}" type="presOf" srcId="{1D1FF8FE-D8B8-1A4F-819B-3FDDB96FDAF9}" destId="{7DA6211E-CF47-AF47-92AF-0B03313BFFE8}" srcOrd="0" destOrd="0" presId="urn:microsoft.com/office/officeart/2005/8/layout/radial1"/>
    <dgm:cxn modelId="{4891C363-35B7-4940-B1CE-20EF5761EEE0}" type="presOf" srcId="{5D6A15F6-44D9-E64B-9D94-C4270F38A232}" destId="{3A7A7DA6-B1FA-0C46-BE2A-8071F47541C8}" srcOrd="0" destOrd="0" presId="urn:microsoft.com/office/officeart/2005/8/layout/radial1"/>
    <dgm:cxn modelId="{089CB465-1E72-8945-BF78-C2FF4E0A44E7}" srcId="{E2064A14-16CB-0544-AE75-CCAD73BFAE32}" destId="{D90D5EC4-85E1-F040-A7D0-F238AF638BF8}" srcOrd="3" destOrd="0" parTransId="{5D6A15F6-44D9-E64B-9D94-C4270F38A232}" sibTransId="{D92AD449-5E1A-AD49-88FE-BC3D955DAC44}"/>
    <dgm:cxn modelId="{54DE9A48-8FB8-BD45-90A6-6BD546014E2F}" type="presOf" srcId="{5D6A15F6-44D9-E64B-9D94-C4270F38A232}" destId="{372A80BB-3EFA-6743-B236-87AD7FCD3A74}" srcOrd="1" destOrd="0" presId="urn:microsoft.com/office/officeart/2005/8/layout/radial1"/>
    <dgm:cxn modelId="{9452A54C-1503-7440-A280-A29D1D40576B}" type="presOf" srcId="{F6E84E7F-2546-A247-AA5C-D4D6277AD689}" destId="{0B5D0E14-7A72-BF4B-AA97-8AA66B7B782E}" srcOrd="0" destOrd="0" presId="urn:microsoft.com/office/officeart/2005/8/layout/radial1"/>
    <dgm:cxn modelId="{0A06566E-858A-0C4C-9F44-94366370872C}" type="presOf" srcId="{0B96B28A-EF06-7049-8826-2B51816ED7D5}" destId="{3A22A00D-4945-984E-B9C9-18EBA1D3C15A}" srcOrd="0" destOrd="0" presId="urn:microsoft.com/office/officeart/2005/8/layout/radial1"/>
    <dgm:cxn modelId="{044ECB50-4D3A-5945-9D40-6E149DA67C2A}" type="presOf" srcId="{5316319F-6052-8342-A1BA-725FDA4BC392}" destId="{D68FA081-052C-9B4A-8CC9-916E4A22C655}" srcOrd="1" destOrd="0" presId="urn:microsoft.com/office/officeart/2005/8/layout/radial1"/>
    <dgm:cxn modelId="{52FB2154-AAD6-654F-BABD-73D49BBFC541}" type="presOf" srcId="{99CEC94E-A162-424A-BA4A-0446AA2CFE22}" destId="{54B19E32-9E32-294E-AF55-F45820C0112C}" srcOrd="0" destOrd="0" presId="urn:microsoft.com/office/officeart/2005/8/layout/radial1"/>
    <dgm:cxn modelId="{3400DE90-01F8-AA46-A45A-53AD9FB30747}" srcId="{E2064A14-16CB-0544-AE75-CCAD73BFAE32}" destId="{1D1FF8FE-D8B8-1A4F-819B-3FDDB96FDAF9}" srcOrd="2" destOrd="0" parTransId="{01AAF53F-34C9-9647-8445-5AEFBDFECEC8}" sibTransId="{D0B68114-F3E9-494D-A6F3-2B33787B3AF6}"/>
    <dgm:cxn modelId="{30A9649A-821E-AF4F-8EF6-042AE50092DC}" type="presOf" srcId="{98BD88E5-51D8-524A-91E3-11723433A62A}" destId="{19597AD4-EE44-A742-BD96-9333F13E6200}" srcOrd="0" destOrd="0" presId="urn:microsoft.com/office/officeart/2005/8/layout/radial1"/>
    <dgm:cxn modelId="{6EB3159E-B622-D347-B225-5E670A6EF41E}" type="presOf" srcId="{FF7876CE-271B-0640-9E5D-19C7B1765291}" destId="{D6A10281-8AF4-AE40-AE8F-39651009B107}" srcOrd="1" destOrd="0" presId="urn:microsoft.com/office/officeart/2005/8/layout/radial1"/>
    <dgm:cxn modelId="{A5AA2AAB-8B8E-EC48-91BA-EBC709087E65}" srcId="{E2064A14-16CB-0544-AE75-CCAD73BFAE32}" destId="{AFAD146E-0A97-D446-923D-0AB6E6AE40E7}" srcOrd="4" destOrd="0" parTransId="{5316319F-6052-8342-A1BA-725FDA4BC392}" sibTransId="{ADED22DA-D646-A948-A88B-5E17146B0119}"/>
    <dgm:cxn modelId="{AA17F8CD-2AFC-2F45-A559-DE9FB4F60A24}" type="presOf" srcId="{D90D5EC4-85E1-F040-A7D0-F238AF638BF8}" destId="{E18A313A-C4BE-214C-80DA-A3203A400C3C}" srcOrd="0" destOrd="0" presId="urn:microsoft.com/office/officeart/2005/8/layout/radial1"/>
    <dgm:cxn modelId="{10EED0D4-5297-0848-A526-781535344EEF}" srcId="{E2064A14-16CB-0544-AE75-CCAD73BFAE32}" destId="{14A31070-A329-9D4A-94CB-F929423ED2A0}" srcOrd="5" destOrd="0" parTransId="{0B96B28A-EF06-7049-8826-2B51816ED7D5}" sibTransId="{4D13A6E1-B9DC-CE41-AD7E-30E8FC71ACC0}"/>
    <dgm:cxn modelId="{B9E462D8-62D0-4A45-AFD7-B2697691F596}" srcId="{F6E84E7F-2546-A247-AA5C-D4D6277AD689}" destId="{E2064A14-16CB-0544-AE75-CCAD73BFAE32}" srcOrd="0" destOrd="0" parTransId="{734800C0-8DA1-1742-B035-0D384442A2D5}" sibTransId="{5A61927F-E5E6-0B4D-A9A0-D5DBEAE26AB4}"/>
    <dgm:cxn modelId="{805966D8-95F2-CB44-9124-67767A973A66}" type="presOf" srcId="{AFAD146E-0A97-D446-923D-0AB6E6AE40E7}" destId="{45280883-C73E-9346-8AA1-F6223F9969EA}" srcOrd="0" destOrd="0" presId="urn:microsoft.com/office/officeart/2005/8/layout/radial1"/>
    <dgm:cxn modelId="{DDDB5FEA-980B-5441-888B-DCCEE72AED9E}" srcId="{E2064A14-16CB-0544-AE75-CCAD73BFAE32}" destId="{C4D95CEB-A20F-6F4D-82BB-F7AD1F5C8B76}" srcOrd="1" destOrd="0" parTransId="{98BD88E5-51D8-524A-91E3-11723433A62A}" sibTransId="{80AA14E6-B7A1-CA47-8549-A89F5C934580}"/>
    <dgm:cxn modelId="{2AC270EA-9D6A-D44C-835B-3A484C427FEE}" type="presOf" srcId="{01AAF53F-34C9-9647-8445-5AEFBDFECEC8}" destId="{BA35F953-DAC8-EA47-BD10-AED447C92E04}" srcOrd="1" destOrd="0" presId="urn:microsoft.com/office/officeart/2005/8/layout/radial1"/>
    <dgm:cxn modelId="{127110EF-0BDE-3948-BE4E-B955214BC6BE}" type="presOf" srcId="{FF7876CE-271B-0640-9E5D-19C7B1765291}" destId="{EBC495FD-C6B1-1547-B317-F6948151142E}" srcOrd="0" destOrd="0" presId="urn:microsoft.com/office/officeart/2005/8/layout/radial1"/>
    <dgm:cxn modelId="{9B535EF4-4383-6641-A010-E92CA68B5B03}" type="presOf" srcId="{01AAF53F-34C9-9647-8445-5AEFBDFECEC8}" destId="{C0C86C8B-9093-CE48-9843-ED3DE161E8C9}" srcOrd="0" destOrd="0" presId="urn:microsoft.com/office/officeart/2005/8/layout/radial1"/>
    <dgm:cxn modelId="{7A92D4FC-1996-0443-8890-F45A57EDA13F}" type="presOf" srcId="{0B96B28A-EF06-7049-8826-2B51816ED7D5}" destId="{41A4D6C9-553E-A349-878B-4E375F543E6F}" srcOrd="1" destOrd="0" presId="urn:microsoft.com/office/officeart/2005/8/layout/radial1"/>
    <dgm:cxn modelId="{99E94C03-35A7-3A41-93D8-A9E41D9BA262}" type="presParOf" srcId="{0B5D0E14-7A72-BF4B-AA97-8AA66B7B782E}" destId="{91314862-3AA1-C44F-9304-256F2CF93B9B}" srcOrd="0" destOrd="0" presId="urn:microsoft.com/office/officeart/2005/8/layout/radial1"/>
    <dgm:cxn modelId="{96299642-700D-874D-9701-F73709C5969D}" type="presParOf" srcId="{0B5D0E14-7A72-BF4B-AA97-8AA66B7B782E}" destId="{EBC495FD-C6B1-1547-B317-F6948151142E}" srcOrd="1" destOrd="0" presId="urn:microsoft.com/office/officeart/2005/8/layout/radial1"/>
    <dgm:cxn modelId="{857D8D5E-F284-B74D-BC78-57ECD7839950}" type="presParOf" srcId="{EBC495FD-C6B1-1547-B317-F6948151142E}" destId="{D6A10281-8AF4-AE40-AE8F-39651009B107}" srcOrd="0" destOrd="0" presId="urn:microsoft.com/office/officeart/2005/8/layout/radial1"/>
    <dgm:cxn modelId="{D1DDE843-5B4B-DB43-94A1-F081F6C6CE3E}" type="presParOf" srcId="{0B5D0E14-7A72-BF4B-AA97-8AA66B7B782E}" destId="{54B19E32-9E32-294E-AF55-F45820C0112C}" srcOrd="2" destOrd="0" presId="urn:microsoft.com/office/officeart/2005/8/layout/radial1"/>
    <dgm:cxn modelId="{C2349B15-664A-3A4F-BADB-E61AC9B7079F}" type="presParOf" srcId="{0B5D0E14-7A72-BF4B-AA97-8AA66B7B782E}" destId="{19597AD4-EE44-A742-BD96-9333F13E6200}" srcOrd="3" destOrd="0" presId="urn:microsoft.com/office/officeart/2005/8/layout/radial1"/>
    <dgm:cxn modelId="{94551997-8A1F-2F41-8F2D-7B1A9CBE8AC9}" type="presParOf" srcId="{19597AD4-EE44-A742-BD96-9333F13E6200}" destId="{52B6B683-4030-1144-B1C4-683E8072F1F3}" srcOrd="0" destOrd="0" presId="urn:microsoft.com/office/officeart/2005/8/layout/radial1"/>
    <dgm:cxn modelId="{71E81FAD-A886-764A-AED7-2D96F6246CBD}" type="presParOf" srcId="{0B5D0E14-7A72-BF4B-AA97-8AA66B7B782E}" destId="{4E2B1919-58E1-EC4E-8528-34302C1195BB}" srcOrd="4" destOrd="0" presId="urn:microsoft.com/office/officeart/2005/8/layout/radial1"/>
    <dgm:cxn modelId="{61318515-3CD7-8B43-BE22-CABB563861D8}" type="presParOf" srcId="{0B5D0E14-7A72-BF4B-AA97-8AA66B7B782E}" destId="{C0C86C8B-9093-CE48-9843-ED3DE161E8C9}" srcOrd="5" destOrd="0" presId="urn:microsoft.com/office/officeart/2005/8/layout/radial1"/>
    <dgm:cxn modelId="{805BEB15-8ED4-7B48-94BF-08224C15B9EB}" type="presParOf" srcId="{C0C86C8B-9093-CE48-9843-ED3DE161E8C9}" destId="{BA35F953-DAC8-EA47-BD10-AED447C92E04}" srcOrd="0" destOrd="0" presId="urn:microsoft.com/office/officeart/2005/8/layout/radial1"/>
    <dgm:cxn modelId="{2B6CFB1C-9266-4C4D-B5E6-5C38251D93C2}" type="presParOf" srcId="{0B5D0E14-7A72-BF4B-AA97-8AA66B7B782E}" destId="{7DA6211E-CF47-AF47-92AF-0B03313BFFE8}" srcOrd="6" destOrd="0" presId="urn:microsoft.com/office/officeart/2005/8/layout/radial1"/>
    <dgm:cxn modelId="{92A0244B-8DF3-094A-B9EC-E97B8B7B98A2}" type="presParOf" srcId="{0B5D0E14-7A72-BF4B-AA97-8AA66B7B782E}" destId="{3A7A7DA6-B1FA-0C46-BE2A-8071F47541C8}" srcOrd="7" destOrd="0" presId="urn:microsoft.com/office/officeart/2005/8/layout/radial1"/>
    <dgm:cxn modelId="{C03B032C-02A2-304B-8CED-70771F4DF0E5}" type="presParOf" srcId="{3A7A7DA6-B1FA-0C46-BE2A-8071F47541C8}" destId="{372A80BB-3EFA-6743-B236-87AD7FCD3A74}" srcOrd="0" destOrd="0" presId="urn:microsoft.com/office/officeart/2005/8/layout/radial1"/>
    <dgm:cxn modelId="{A856A7AE-8FE1-2246-8BFD-F3E15CA3F482}" type="presParOf" srcId="{0B5D0E14-7A72-BF4B-AA97-8AA66B7B782E}" destId="{E18A313A-C4BE-214C-80DA-A3203A400C3C}" srcOrd="8" destOrd="0" presId="urn:microsoft.com/office/officeart/2005/8/layout/radial1"/>
    <dgm:cxn modelId="{84B852A9-C694-4C47-A40C-5D36A6DA1D57}" type="presParOf" srcId="{0B5D0E14-7A72-BF4B-AA97-8AA66B7B782E}" destId="{E267F7BB-2FCB-9148-8B1A-665BECD91B7D}" srcOrd="9" destOrd="0" presId="urn:microsoft.com/office/officeart/2005/8/layout/radial1"/>
    <dgm:cxn modelId="{DD1AAEFA-6FF9-3F47-9DB6-E314C7EA9EEB}" type="presParOf" srcId="{E267F7BB-2FCB-9148-8B1A-665BECD91B7D}" destId="{D68FA081-052C-9B4A-8CC9-916E4A22C655}" srcOrd="0" destOrd="0" presId="urn:microsoft.com/office/officeart/2005/8/layout/radial1"/>
    <dgm:cxn modelId="{DF308BE9-43AE-3649-B58A-C007A2133E6D}" type="presParOf" srcId="{0B5D0E14-7A72-BF4B-AA97-8AA66B7B782E}" destId="{45280883-C73E-9346-8AA1-F6223F9969EA}" srcOrd="10" destOrd="0" presId="urn:microsoft.com/office/officeart/2005/8/layout/radial1"/>
    <dgm:cxn modelId="{4C857FA5-1A5B-E446-98CB-0EB879454068}" type="presParOf" srcId="{0B5D0E14-7A72-BF4B-AA97-8AA66B7B782E}" destId="{3A22A00D-4945-984E-B9C9-18EBA1D3C15A}" srcOrd="11" destOrd="0" presId="urn:microsoft.com/office/officeart/2005/8/layout/radial1"/>
    <dgm:cxn modelId="{82BF138D-9F49-E840-B629-A8C6DB485253}" type="presParOf" srcId="{3A22A00D-4945-984E-B9C9-18EBA1D3C15A}" destId="{41A4D6C9-553E-A349-878B-4E375F543E6F}" srcOrd="0" destOrd="0" presId="urn:microsoft.com/office/officeart/2005/8/layout/radial1"/>
    <dgm:cxn modelId="{5CCFDB86-9524-E541-B01C-23205C8DF75D}" type="presParOf" srcId="{0B5D0E14-7A72-BF4B-AA97-8AA66B7B782E}" destId="{784DC66E-D457-A947-A0FF-801F473A2A94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14862-3AA1-C44F-9304-256F2CF93B9B}">
      <dsp:nvSpPr>
        <dsp:cNvPr id="0" name=""/>
        <dsp:cNvSpPr/>
      </dsp:nvSpPr>
      <dsp:spPr>
        <a:xfrm>
          <a:off x="3935091" y="898416"/>
          <a:ext cx="4690979" cy="47067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Universal Assessment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Warm hand offs/referrals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Treatment Planning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Behavioral Therapy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Monitoring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Case Management </a:t>
          </a:r>
          <a:r>
            <a:rPr lang="en-US" sz="2400" kern="1200" dirty="0" err="1"/>
            <a:t>Pharmocotherapy</a:t>
          </a:r>
          <a:endParaRPr lang="en-US" sz="2400" kern="1200" dirty="0"/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Recovery &amp; Peer Support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sz="2400" kern="1200" dirty="0"/>
            <a:t>Continuing care</a:t>
          </a:r>
        </a:p>
      </dsp:txBody>
      <dsp:txXfrm>
        <a:off x="4622069" y="1587699"/>
        <a:ext cx="3317023" cy="3328152"/>
      </dsp:txXfrm>
    </dsp:sp>
    <dsp:sp modelId="{EBC495FD-C6B1-1547-B317-F6948151142E}">
      <dsp:nvSpPr>
        <dsp:cNvPr id="0" name=""/>
        <dsp:cNvSpPr/>
      </dsp:nvSpPr>
      <dsp:spPr>
        <a:xfrm rot="19586349">
          <a:off x="8188328" y="1778230"/>
          <a:ext cx="584816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584816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466116" y="1777540"/>
        <a:ext cx="29240" cy="29240"/>
      </dsp:txXfrm>
    </dsp:sp>
    <dsp:sp modelId="{54B19E32-9E32-294E-AF55-F45820C0112C}">
      <dsp:nvSpPr>
        <dsp:cNvPr id="0" name=""/>
        <dsp:cNvSpPr/>
      </dsp:nvSpPr>
      <dsp:spPr>
        <a:xfrm>
          <a:off x="8539379" y="-92962"/>
          <a:ext cx="2219795" cy="221979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Vocational services</a:t>
          </a:r>
        </a:p>
      </dsp:txBody>
      <dsp:txXfrm>
        <a:off x="8864460" y="232119"/>
        <a:ext cx="1569633" cy="1569633"/>
      </dsp:txXfrm>
    </dsp:sp>
    <dsp:sp modelId="{19597AD4-EE44-A742-BD96-9333F13E6200}">
      <dsp:nvSpPr>
        <dsp:cNvPr id="0" name=""/>
        <dsp:cNvSpPr/>
      </dsp:nvSpPr>
      <dsp:spPr>
        <a:xfrm rot="21575026">
          <a:off x="8625998" y="3217784"/>
          <a:ext cx="831692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831692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9021052" y="3210923"/>
        <a:ext cx="41584" cy="41584"/>
      </dsp:txXfrm>
    </dsp:sp>
    <dsp:sp modelId="{4E2B1919-58E1-EC4E-8528-34302C1195BB}">
      <dsp:nvSpPr>
        <dsp:cNvPr id="0" name=""/>
        <dsp:cNvSpPr/>
      </dsp:nvSpPr>
      <dsp:spPr>
        <a:xfrm>
          <a:off x="9457650" y="2076470"/>
          <a:ext cx="2287827" cy="2287827"/>
        </a:xfrm>
        <a:prstGeom prst="ellipse">
          <a:avLst/>
        </a:prstGeom>
        <a:solidFill>
          <a:schemeClr val="accent2">
            <a:hueOff val="181439"/>
            <a:satOff val="-2758"/>
            <a:lumOff val="2431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Medical care</a:t>
          </a:r>
        </a:p>
      </dsp:txBody>
      <dsp:txXfrm>
        <a:off x="9792695" y="2411515"/>
        <a:ext cx="1617737" cy="1617737"/>
      </dsp:txXfrm>
    </dsp:sp>
    <dsp:sp modelId="{C0C86C8B-9093-CE48-9843-ED3DE161E8C9}">
      <dsp:nvSpPr>
        <dsp:cNvPr id="0" name=""/>
        <dsp:cNvSpPr/>
      </dsp:nvSpPr>
      <dsp:spPr>
        <a:xfrm rot="2184163">
          <a:off x="8120712" y="4783179"/>
          <a:ext cx="511402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511402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363628" y="4784325"/>
        <a:ext cx="25570" cy="25570"/>
      </dsp:txXfrm>
    </dsp:sp>
    <dsp:sp modelId="{7DA6211E-CF47-AF47-92AF-0B03313BFFE8}">
      <dsp:nvSpPr>
        <dsp:cNvPr id="0" name=""/>
        <dsp:cNvSpPr/>
      </dsp:nvSpPr>
      <dsp:spPr>
        <a:xfrm>
          <a:off x="8348425" y="4461773"/>
          <a:ext cx="2396226" cy="2396226"/>
        </a:xfrm>
        <a:prstGeom prst="ellipse">
          <a:avLst/>
        </a:prstGeom>
        <a:solidFill>
          <a:schemeClr val="accent2">
            <a:hueOff val="362878"/>
            <a:satOff val="-5516"/>
            <a:lumOff val="4863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Education and childcare services</a:t>
          </a:r>
        </a:p>
      </dsp:txBody>
      <dsp:txXfrm>
        <a:off x="8699344" y="4812692"/>
        <a:ext cx="1694388" cy="1694388"/>
      </dsp:txXfrm>
    </dsp:sp>
    <dsp:sp modelId="{3A7A7DA6-B1FA-0C46-BE2A-8071F47541C8}">
      <dsp:nvSpPr>
        <dsp:cNvPr id="0" name=""/>
        <dsp:cNvSpPr/>
      </dsp:nvSpPr>
      <dsp:spPr>
        <a:xfrm rot="8463757">
          <a:off x="4124030" y="4830428"/>
          <a:ext cx="370945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370945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4300230" y="4835085"/>
        <a:ext cx="18547" cy="18547"/>
      </dsp:txXfrm>
    </dsp:sp>
    <dsp:sp modelId="{E18A313A-C4BE-214C-80DA-A3203A400C3C}">
      <dsp:nvSpPr>
        <dsp:cNvPr id="0" name=""/>
        <dsp:cNvSpPr/>
      </dsp:nvSpPr>
      <dsp:spPr>
        <a:xfrm>
          <a:off x="2094173" y="4528114"/>
          <a:ext cx="2329873" cy="2329873"/>
        </a:xfrm>
        <a:prstGeom prst="ellipse">
          <a:avLst/>
        </a:prstGeom>
        <a:solidFill>
          <a:schemeClr val="accent2">
            <a:hueOff val="544317"/>
            <a:satOff val="-8273"/>
            <a:lumOff val="729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Legal services</a:t>
          </a:r>
        </a:p>
      </dsp:txBody>
      <dsp:txXfrm>
        <a:off x="2435375" y="4869316"/>
        <a:ext cx="1647469" cy="1647469"/>
      </dsp:txXfrm>
    </dsp:sp>
    <dsp:sp modelId="{E267F7BB-2FCB-9148-8B1A-665BECD91B7D}">
      <dsp:nvSpPr>
        <dsp:cNvPr id="0" name=""/>
        <dsp:cNvSpPr/>
      </dsp:nvSpPr>
      <dsp:spPr>
        <a:xfrm rot="10657867">
          <a:off x="3129114" y="3351496"/>
          <a:ext cx="808313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808313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513063" y="3345219"/>
        <a:ext cx="40415" cy="40415"/>
      </dsp:txXfrm>
    </dsp:sp>
    <dsp:sp modelId="{45280883-C73E-9346-8AA1-F6223F9969EA}">
      <dsp:nvSpPr>
        <dsp:cNvPr id="0" name=""/>
        <dsp:cNvSpPr/>
      </dsp:nvSpPr>
      <dsp:spPr>
        <a:xfrm>
          <a:off x="862869" y="2295215"/>
          <a:ext cx="2267559" cy="2267559"/>
        </a:xfrm>
        <a:prstGeom prst="ellipse">
          <a:avLst/>
        </a:prstGeom>
        <a:solidFill>
          <a:schemeClr val="accent2">
            <a:hueOff val="725756"/>
            <a:satOff val="-11031"/>
            <a:lumOff val="9726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Housing/ transport</a:t>
          </a:r>
        </a:p>
      </dsp:txBody>
      <dsp:txXfrm>
        <a:off x="1194945" y="2627291"/>
        <a:ext cx="1603407" cy="1603407"/>
      </dsp:txXfrm>
    </dsp:sp>
    <dsp:sp modelId="{3A22A00D-4945-984E-B9C9-18EBA1D3C15A}">
      <dsp:nvSpPr>
        <dsp:cNvPr id="0" name=""/>
        <dsp:cNvSpPr/>
      </dsp:nvSpPr>
      <dsp:spPr>
        <a:xfrm rot="12593399">
          <a:off x="3459658" y="1858303"/>
          <a:ext cx="841713" cy="27861"/>
        </a:xfrm>
        <a:custGeom>
          <a:avLst/>
          <a:gdLst/>
          <a:ahLst/>
          <a:cxnLst/>
          <a:rect l="0" t="0" r="0" b="0"/>
          <a:pathLst>
            <a:path>
              <a:moveTo>
                <a:pt x="0" y="13930"/>
              </a:moveTo>
              <a:lnTo>
                <a:pt x="841713" y="1393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859472" y="1851191"/>
        <a:ext cx="42085" cy="42085"/>
      </dsp:txXfrm>
    </dsp:sp>
    <dsp:sp modelId="{784DC66E-D457-A947-A0FF-801F473A2A94}">
      <dsp:nvSpPr>
        <dsp:cNvPr id="0" name=""/>
        <dsp:cNvSpPr/>
      </dsp:nvSpPr>
      <dsp:spPr>
        <a:xfrm>
          <a:off x="1444094" y="1"/>
          <a:ext cx="2219134" cy="2219134"/>
        </a:xfrm>
        <a:prstGeom prst="ellipse">
          <a:avLst/>
        </a:prstGeom>
        <a:solidFill>
          <a:schemeClr val="accent2">
            <a:hueOff val="907195"/>
            <a:satOff val="-13789"/>
            <a:lumOff val="12157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Financial services</a:t>
          </a:r>
        </a:p>
      </dsp:txBody>
      <dsp:txXfrm>
        <a:off x="1769079" y="324986"/>
        <a:ext cx="1569164" cy="156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060E5-43BE-2541-96D3-F84BEE701AC0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8F8B04-3AFE-6E42-97B6-337F7DA1BD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99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F78DEA-FB13-9045-97C7-E2B4DAF912E8}" type="datetimeFigureOut">
              <a:rPr lang="en-US" smtClean="0"/>
              <a:t>9/2/2019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75EC00-517B-8941-BDD1-CA7FD25A22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41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0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5EC00-517B-8941-BDD1-CA7FD25A22C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24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46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2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35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9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19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718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929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5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060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40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04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1630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F5A5AB2-8F02-F14F-9277-89C2E9BA3726}"/>
              </a:ext>
            </a:extLst>
          </p:cNvPr>
          <p:cNvGrpSpPr/>
          <p:nvPr/>
        </p:nvGrpSpPr>
        <p:grpSpPr>
          <a:xfrm>
            <a:off x="2201108" y="1092065"/>
            <a:ext cx="7789784" cy="4673870"/>
            <a:chOff x="1910595" y="0"/>
            <a:chExt cx="7789784" cy="467387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DC4DEE-5257-6543-BB2E-80CA010BBBF6}"/>
                </a:ext>
              </a:extLst>
            </p:cNvPr>
            <p:cNvSpPr/>
            <p:nvPr/>
          </p:nvSpPr>
          <p:spPr>
            <a:xfrm>
              <a:off x="1910595" y="0"/>
              <a:ext cx="7789784" cy="467387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A1CDE45-6FD3-0944-9ABF-821E75224C9C}"/>
                </a:ext>
              </a:extLst>
            </p:cNvPr>
            <p:cNvSpPr txBox="1"/>
            <p:nvPr/>
          </p:nvSpPr>
          <p:spPr>
            <a:xfrm>
              <a:off x="1910595" y="0"/>
              <a:ext cx="7789784" cy="46738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What works across Intercepts </a:t>
              </a:r>
              <a:br>
                <a:rPr lang="en-US" sz="6500" kern="1200" dirty="0"/>
              </a:br>
              <a:endParaRPr lang="en-US" sz="6500" kern="12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515582" y="6303523"/>
            <a:ext cx="62743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/>
              <a:t>With information </a:t>
            </a:r>
            <a:r>
              <a:rPr lang="en-US" sz="1000" dirty="0"/>
              <a:t>adapted from:  The Sequential Intercept Model,  Advancing Community-Based Solutions for Justice Involved Individuals with Mental and Substance Use Disorders, by Policy Research Associates,  Delmar, NY</a:t>
            </a:r>
          </a:p>
        </p:txBody>
      </p:sp>
    </p:spTree>
    <p:extLst>
      <p:ext uri="{BB962C8B-B14F-4D97-AF65-F5344CB8AC3E}">
        <p14:creationId xmlns:p14="http://schemas.microsoft.com/office/powerpoint/2010/main" val="158378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Four:  Re-Entry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7337122" cy="420198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Transition planning by jail or in-reach providers: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30 days of medications, Rx in hand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community-based treatment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recovery support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community-based services, including housing, </a:t>
            </a:r>
            <a:r>
              <a:rPr lang="en-US" sz="18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employement</a:t>
            </a:r>
            <a:r>
              <a:rPr lang="is-I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…</a:t>
            </a: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Warm handoffs from jail to providers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 managers or peers that transport individuals directly to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Assertive Community Treatment Teams (PACT)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Intensive Case Management Programs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8246" y="2363451"/>
            <a:ext cx="2254626" cy="3633787"/>
          </a:xfrm>
        </p:spPr>
      </p:pic>
    </p:spTree>
    <p:extLst>
      <p:ext uri="{BB962C8B-B14F-4D97-AF65-F5344CB8AC3E}">
        <p14:creationId xmlns:p14="http://schemas.microsoft.com/office/powerpoint/2010/main" val="453078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five:  Community Corrections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557" y="2451740"/>
            <a:ext cx="7266562" cy="3633047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Create specialized community supervision caseloads of people with behavioral health disorders. </a:t>
            </a:r>
          </a:p>
          <a:p>
            <a:pPr>
              <a:buFont typeface="Arial" charset="0"/>
              <a:buChar char="•"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Promote use of Medication-assisted treatment when appropriate to reduce relapse episodes and overdoses among individuals returning from detention. </a:t>
            </a:r>
          </a:p>
          <a:p>
            <a:pPr>
              <a:buFont typeface="Arial" charset="0"/>
              <a:buChar char="•"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As with Intercept 4, continue to increase access to recovery supports, benefits, housing, and employment.</a:t>
            </a:r>
          </a:p>
          <a:p>
            <a:pPr>
              <a:buFont typeface="Arial" charset="0"/>
              <a:buChar char="•"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Create a Forensic PACT team to reduce recidivism with stronger engagement in community services.</a:t>
            </a:r>
          </a:p>
          <a:p>
            <a:pPr>
              <a:buFont typeface="Arial" charset="0"/>
              <a:buChar char="•"/>
            </a:pPr>
            <a:endParaRPr lang="en-US" dirty="0">
              <a:latin typeface="Calibri" charset="0"/>
              <a:ea typeface="Calibri" charset="0"/>
              <a:cs typeface="Calibri" charset="0"/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1269" y="2363451"/>
            <a:ext cx="2895115" cy="3633787"/>
          </a:xfrm>
        </p:spPr>
      </p:pic>
    </p:spTree>
    <p:extLst>
      <p:ext uri="{BB962C8B-B14F-4D97-AF65-F5344CB8AC3E}">
        <p14:creationId xmlns:p14="http://schemas.microsoft.com/office/powerpoint/2010/main" val="1008326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A7B87-4B06-3C49-96BA-51486EE7F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Points for Action?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4831AC-1EB7-5C4B-854D-F64F95042E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192" y="2631219"/>
            <a:ext cx="4636233" cy="1031414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FC3E9344-E78E-5A41-B26A-9CCCA8C77065}"/>
              </a:ext>
            </a:extLst>
          </p:cNvPr>
          <p:cNvSpPr txBox="1">
            <a:spLocks/>
          </p:cNvSpPr>
          <p:nvPr/>
        </p:nvSpPr>
        <p:spPr>
          <a:xfrm>
            <a:off x="977432" y="3662633"/>
            <a:ext cx="4239993" cy="590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406-431-9260  |    </a:t>
            </a:r>
            <a:r>
              <a:rPr lang="en-US" dirty="0" err="1"/>
              <a:t>lovelandk@gmail.com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665" y="2164554"/>
            <a:ext cx="6075680" cy="242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476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Across intercepts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Cross-systems collaboration and coordination of initiatives. 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Routine identification of people with mental and substance use disorders. 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Linkage to benefits to support treatment success</a:t>
            </a:r>
          </a:p>
          <a:p>
            <a:pPr lvl="1"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including Medicaid and Social Security. </a:t>
            </a:r>
          </a:p>
          <a:p>
            <a:pPr>
              <a:buFont typeface="Arial" charset="0"/>
              <a:buChar char="•"/>
            </a:pPr>
            <a:r>
              <a:rPr lang="en-US" sz="2400" dirty="0">
                <a:latin typeface="Calibri" charset="0"/>
                <a:ea typeface="Calibri" charset="0"/>
                <a:cs typeface="Calibri" charset="0"/>
              </a:rPr>
              <a:t>Information-sharing and performance measurement among behavioral health, criminal justice, and housing/ homelessness providers. </a:t>
            </a:r>
          </a:p>
          <a:p>
            <a:pPr lvl="1">
              <a:buFont typeface="Arial" charset="0"/>
              <a:buChar char="•"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identify high utilizers, provide an understanding of the population and its specific needs, and identify gaps in the system. </a:t>
            </a:r>
          </a:p>
        </p:txBody>
      </p:sp>
    </p:spTree>
    <p:extLst>
      <p:ext uri="{BB962C8B-B14F-4D97-AF65-F5344CB8AC3E}">
        <p14:creationId xmlns:p14="http://schemas.microsoft.com/office/powerpoint/2010/main" val="1472651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F72CB67-195A-CE44-AF37-BE03C2FD63E0}"/>
              </a:ext>
            </a:extLst>
          </p:cNvPr>
          <p:cNvGraphicFramePr/>
          <p:nvPr/>
        </p:nvGraphicFramePr>
        <p:xfrm>
          <a:off x="0" y="-47502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4221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F5A5AB2-8F02-F14F-9277-89C2E9BA3726}"/>
              </a:ext>
            </a:extLst>
          </p:cNvPr>
          <p:cNvGrpSpPr/>
          <p:nvPr/>
        </p:nvGrpSpPr>
        <p:grpSpPr>
          <a:xfrm>
            <a:off x="2201108" y="1092065"/>
            <a:ext cx="7789784" cy="4673870"/>
            <a:chOff x="1910595" y="0"/>
            <a:chExt cx="7789784" cy="467387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DDC4DEE-5257-6543-BB2E-80CA010BBBF6}"/>
                </a:ext>
              </a:extLst>
            </p:cNvPr>
            <p:cNvSpPr/>
            <p:nvPr/>
          </p:nvSpPr>
          <p:spPr>
            <a:xfrm>
              <a:off x="1910595" y="0"/>
              <a:ext cx="7789784" cy="467387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A1CDE45-6FD3-0944-9ABF-821E75224C9C}"/>
                </a:ext>
              </a:extLst>
            </p:cNvPr>
            <p:cNvSpPr txBox="1"/>
            <p:nvPr/>
          </p:nvSpPr>
          <p:spPr>
            <a:xfrm>
              <a:off x="1910595" y="0"/>
              <a:ext cx="7789784" cy="46738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47650" tIns="247650" rIns="247650" bIns="247650" numCol="1" spcCol="1270" anchor="ctr" anchorCtr="0">
              <a:noAutofit/>
            </a:bodyPr>
            <a:lstStyle/>
            <a:p>
              <a:pPr marL="0" lvl="0" indent="0" algn="ctr" defTabSz="2889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6500" kern="1200" dirty="0"/>
                <a:t>What works at each Intercept </a:t>
              </a:r>
              <a:br>
                <a:rPr lang="en-US" sz="6500" kern="1200" dirty="0"/>
              </a:br>
              <a:endParaRPr lang="en-US" sz="6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784567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-1:    Treatment and recovery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57456" y="2256075"/>
            <a:ext cx="7239846" cy="363304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Universal screening/referral for MH and SUD in all possible settings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Integrated behavioral healthcare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evidence-based treatment programs (i.e., MATRIX)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MAT when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Continuum of care available to consumers as we have for chronic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Focused efforts to assist high needs consumers known to the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Case management and connection to community-based services including housing, employment, benefits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Professional peer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Recovery and social supports (AA, NA, MA, Phoenix)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6833" y="2227263"/>
            <a:ext cx="3307800" cy="3633787"/>
          </a:xfrm>
        </p:spPr>
      </p:pic>
    </p:spTree>
    <p:extLst>
      <p:ext uri="{BB962C8B-B14F-4D97-AF65-F5344CB8AC3E}">
        <p14:creationId xmlns:p14="http://schemas.microsoft.com/office/powerpoint/2010/main" val="527329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zero:  Community Crisis Services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184" y="2188723"/>
            <a:ext cx="7755411" cy="4012795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Maximize use of crisis lines and response teams (can be virtual) to divert and avoid transports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Clear, consistent communication between crisis line, 911, LEA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well connected to BH, with BH embedded if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diversion with embedded mobile crisis personnel or peer specialist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 with community services within 24-48 hours when leaving 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EMS trained in BH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Peers involved in initial response, possibly in ED and after</a:t>
            </a:r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564" y="2392633"/>
            <a:ext cx="2549607" cy="3633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649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one:  Law enforcement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763024"/>
            <a:ext cx="7794322" cy="363304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LEAs trained in BH and well connected to BH providers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Co-Response Models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BH and LEAs develop and refine response model, meet regularly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Include a focus on reducing super-utilizers of 911 and ED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involve peers</a:t>
            </a:r>
          </a:p>
          <a:p>
            <a:pPr>
              <a:buFont typeface="Arial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Specialized Policing Teams</a:t>
            </a:r>
          </a:p>
          <a:p>
            <a:pPr lvl="1">
              <a:buFont typeface="Arial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Crisis Intervention Teams (CIT)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Co-responder teams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Follow-up teams and supports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Dispatchers trained to recognize BH crisis and pass info along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080" y="2393742"/>
            <a:ext cx="2014772" cy="3633787"/>
          </a:xfrm>
        </p:spPr>
      </p:pic>
    </p:spTree>
    <p:extLst>
      <p:ext uri="{BB962C8B-B14F-4D97-AF65-F5344CB8AC3E}">
        <p14:creationId xmlns:p14="http://schemas.microsoft.com/office/powerpoint/2010/main" val="113654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TWO:  Initial detention &amp; court hearings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373178"/>
            <a:ext cx="6578365" cy="3512057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Regular communication among LEA, BH, courts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Universal screening for MH and SUD and diversion to treatment when possible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brief screens can be administered universally by non-clinical staff at jail booking, police holding cells, court lock ups, and prior to the first court appearance. 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divert Veterans to VA 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Risk-based pre-trial services and pre-adjudication drug treatment courts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to reduce incarceration of those at low risk for criminal activity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1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</a:rPr>
              <a:t>Courts more likely to divert if programs are in place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823" y="2373178"/>
            <a:ext cx="3490348" cy="3633787"/>
          </a:xfrm>
        </p:spPr>
      </p:pic>
    </p:spTree>
    <p:extLst>
      <p:ext uri="{BB962C8B-B14F-4D97-AF65-F5344CB8AC3E}">
        <p14:creationId xmlns:p14="http://schemas.microsoft.com/office/powerpoint/2010/main" val="1607760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Intercept Three:  Jails and Courts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3"/>
            <a:ext cx="7414943" cy="3633047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Jails as HC settings need BH services and communication with BH providers</a:t>
            </a:r>
          </a:p>
          <a:p>
            <a:pPr marL="609750" lvl="1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Commission on Correctional Healthcare can provide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Jails can use crisis line to connect prisoners to assessment and counseling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 inmates with benefits and meds before release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Specialized Courts:  Drug Treatment, Community, Mental Health and Co-occurring Courts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Deferred prosecution for low level, low risk offenders</a:t>
            </a:r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470" y="2324540"/>
            <a:ext cx="3392339" cy="3633787"/>
          </a:xfrm>
        </p:spPr>
      </p:pic>
    </p:spTree>
    <p:extLst>
      <p:ext uri="{BB962C8B-B14F-4D97-AF65-F5344CB8AC3E}">
        <p14:creationId xmlns:p14="http://schemas.microsoft.com/office/powerpoint/2010/main" val="116372941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1869</TotalTime>
  <Words>691</Words>
  <Application>Microsoft Office PowerPoint</Application>
  <PresentationFormat>Widescreen</PresentationFormat>
  <Paragraphs>88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Gill Sans MT</vt:lpstr>
      <vt:lpstr>Wingdings 2</vt:lpstr>
      <vt:lpstr>Dividend</vt:lpstr>
      <vt:lpstr>PowerPoint Presentation</vt:lpstr>
      <vt:lpstr>Across intercepts</vt:lpstr>
      <vt:lpstr>PowerPoint Presentation</vt:lpstr>
      <vt:lpstr>PowerPoint Presentation</vt:lpstr>
      <vt:lpstr>Intercept -1:    Treatment and recovery</vt:lpstr>
      <vt:lpstr>Intercept zero:  Community Crisis Services </vt:lpstr>
      <vt:lpstr>Intercept one:  Law enforcement  </vt:lpstr>
      <vt:lpstr>Intercept TWO:  Initial detention &amp; court hearings </vt:lpstr>
      <vt:lpstr>Intercept Three:  Jails and Courts </vt:lpstr>
      <vt:lpstr>Intercept Four:  Re-Entry </vt:lpstr>
      <vt:lpstr>Intercept five:  Community Corrections </vt:lpstr>
      <vt:lpstr>Questions? Points for Action?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Sequential Intercept Mapping Assessing the Behavioral Health Crisis System in YELLOWSTONE County  Day One</dc:title>
  <dc:creator>Katie Loveland</dc:creator>
  <cp:lastModifiedBy>Becky Bey</cp:lastModifiedBy>
  <cp:revision>54</cp:revision>
  <cp:lastPrinted>2019-07-23T20:49:06Z</cp:lastPrinted>
  <dcterms:created xsi:type="dcterms:W3CDTF">2019-07-12T18:25:03Z</dcterms:created>
  <dcterms:modified xsi:type="dcterms:W3CDTF">2019-09-02T14:30:01Z</dcterms:modified>
</cp:coreProperties>
</file>