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993" r:id="rId2"/>
    <p:sldId id="953" r:id="rId3"/>
    <p:sldId id="962" r:id="rId4"/>
    <p:sldId id="960" r:id="rId5"/>
    <p:sldId id="958" r:id="rId6"/>
    <p:sldId id="961" r:id="rId7"/>
    <p:sldId id="989" r:id="rId8"/>
    <p:sldId id="994" r:id="rId9"/>
    <p:sldId id="969" r:id="rId10"/>
    <p:sldId id="991" r:id="rId11"/>
    <p:sldId id="992" r:id="rId12"/>
    <p:sldId id="99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A7DC"/>
    <a:srgbClr val="00C8FF"/>
    <a:srgbClr val="9D7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55" autoAdjust="0"/>
    <p:restoredTop sz="94740"/>
  </p:normalViewPr>
  <p:slideViewPr>
    <p:cSldViewPr snapToGrid="0" snapToObjects="1">
      <p:cViewPr varScale="1">
        <p:scale>
          <a:sx n="85" d="100"/>
          <a:sy n="85" d="100"/>
        </p:scale>
        <p:origin x="2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49" d="100"/>
          <a:sy n="149" d="100"/>
        </p:scale>
        <p:origin x="3192" y="-1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92C9BD-79C4-41D4-9081-C1E718D88D40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169FA9-96FD-4F6B-8674-70893925998D}">
      <dgm:prSet phldrT="[Text]"/>
      <dgm:spPr/>
      <dgm:t>
        <a:bodyPr/>
        <a:lstStyle/>
        <a:p>
          <a:r>
            <a:rPr lang="en-US" dirty="0"/>
            <a:t>Priorities Discussed in July</a:t>
          </a:r>
        </a:p>
      </dgm:t>
    </dgm:pt>
    <dgm:pt modelId="{F80514AE-780E-41D1-B943-6A3319AB42BA}" type="parTrans" cxnId="{0E4EA0B9-9A87-4BE7-9DCC-AB5C5D9DC65A}">
      <dgm:prSet/>
      <dgm:spPr/>
      <dgm:t>
        <a:bodyPr/>
        <a:lstStyle/>
        <a:p>
          <a:endParaRPr lang="en-US"/>
        </a:p>
      </dgm:t>
    </dgm:pt>
    <dgm:pt modelId="{321137F9-0AC7-4834-A405-2C3CBFA0C4B1}" type="sibTrans" cxnId="{0E4EA0B9-9A87-4BE7-9DCC-AB5C5D9DC65A}">
      <dgm:prSet/>
      <dgm:spPr/>
      <dgm:t>
        <a:bodyPr/>
        <a:lstStyle/>
        <a:p>
          <a:endParaRPr lang="en-US"/>
        </a:p>
      </dgm:t>
    </dgm:pt>
    <dgm:pt modelId="{779D2E80-D511-4EE0-900E-5B9721E65DB0}" type="pres">
      <dgm:prSet presAssocID="{0B92C9BD-79C4-41D4-9081-C1E718D88D40}" presName="diagram" presStyleCnt="0">
        <dgm:presLayoutVars>
          <dgm:dir/>
          <dgm:resizeHandles val="exact"/>
        </dgm:presLayoutVars>
      </dgm:prSet>
      <dgm:spPr/>
    </dgm:pt>
    <dgm:pt modelId="{9B81B136-4761-4898-9D46-34E101AA0723}" type="pres">
      <dgm:prSet presAssocID="{F0169FA9-96FD-4F6B-8674-70893925998D}" presName="node" presStyleLbl="node1" presStyleIdx="0" presStyleCnt="1" custLinFactNeighborX="-7455" custLinFactNeighborY="-793">
        <dgm:presLayoutVars>
          <dgm:bulletEnabled val="1"/>
        </dgm:presLayoutVars>
      </dgm:prSet>
      <dgm:spPr/>
    </dgm:pt>
  </dgm:ptLst>
  <dgm:cxnLst>
    <dgm:cxn modelId="{0E4EA0B9-9A87-4BE7-9DCC-AB5C5D9DC65A}" srcId="{0B92C9BD-79C4-41D4-9081-C1E718D88D40}" destId="{F0169FA9-96FD-4F6B-8674-70893925998D}" srcOrd="0" destOrd="0" parTransId="{F80514AE-780E-41D1-B943-6A3319AB42BA}" sibTransId="{321137F9-0AC7-4834-A405-2C3CBFA0C4B1}"/>
    <dgm:cxn modelId="{BC1F17BD-43C2-8040-8942-A04BD7939E60}" type="presOf" srcId="{0B92C9BD-79C4-41D4-9081-C1E718D88D40}" destId="{779D2E80-D511-4EE0-900E-5B9721E65DB0}" srcOrd="0" destOrd="0" presId="urn:microsoft.com/office/officeart/2005/8/layout/default"/>
    <dgm:cxn modelId="{B1E69DFB-5EFC-6A4B-A43E-C429512E6416}" type="presOf" srcId="{F0169FA9-96FD-4F6B-8674-70893925998D}" destId="{9B81B136-4761-4898-9D46-34E101AA0723}" srcOrd="0" destOrd="0" presId="urn:microsoft.com/office/officeart/2005/8/layout/default"/>
    <dgm:cxn modelId="{8EC106A5-CFBB-8349-884A-EBF318EBBF58}" type="presParOf" srcId="{779D2E80-D511-4EE0-900E-5B9721E65DB0}" destId="{9B81B136-4761-4898-9D46-34E101AA0723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92C9BD-79C4-41D4-9081-C1E718D88D40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169FA9-96FD-4F6B-8674-70893925998D}">
      <dgm:prSet phldrT="[Text]"/>
      <dgm:spPr/>
      <dgm:t>
        <a:bodyPr/>
        <a:lstStyle/>
        <a:p>
          <a:r>
            <a:rPr lang="en-US" dirty="0"/>
            <a:t>Consultant Recommendations</a:t>
          </a:r>
        </a:p>
      </dgm:t>
    </dgm:pt>
    <dgm:pt modelId="{F80514AE-780E-41D1-B943-6A3319AB42BA}" type="parTrans" cxnId="{0E4EA0B9-9A87-4BE7-9DCC-AB5C5D9DC65A}">
      <dgm:prSet/>
      <dgm:spPr/>
      <dgm:t>
        <a:bodyPr/>
        <a:lstStyle/>
        <a:p>
          <a:endParaRPr lang="en-US"/>
        </a:p>
      </dgm:t>
    </dgm:pt>
    <dgm:pt modelId="{321137F9-0AC7-4834-A405-2C3CBFA0C4B1}" type="sibTrans" cxnId="{0E4EA0B9-9A87-4BE7-9DCC-AB5C5D9DC65A}">
      <dgm:prSet/>
      <dgm:spPr/>
      <dgm:t>
        <a:bodyPr/>
        <a:lstStyle/>
        <a:p>
          <a:endParaRPr lang="en-US"/>
        </a:p>
      </dgm:t>
    </dgm:pt>
    <dgm:pt modelId="{779D2E80-D511-4EE0-900E-5B9721E65DB0}" type="pres">
      <dgm:prSet presAssocID="{0B92C9BD-79C4-41D4-9081-C1E718D88D40}" presName="diagram" presStyleCnt="0">
        <dgm:presLayoutVars>
          <dgm:dir/>
          <dgm:resizeHandles val="exact"/>
        </dgm:presLayoutVars>
      </dgm:prSet>
      <dgm:spPr/>
    </dgm:pt>
    <dgm:pt modelId="{9B81B136-4761-4898-9D46-34E101AA0723}" type="pres">
      <dgm:prSet presAssocID="{F0169FA9-96FD-4F6B-8674-70893925998D}" presName="node" presStyleLbl="node1" presStyleIdx="0" presStyleCnt="1" custLinFactNeighborX="-7455" custLinFactNeighborY="-793">
        <dgm:presLayoutVars>
          <dgm:bulletEnabled val="1"/>
        </dgm:presLayoutVars>
      </dgm:prSet>
      <dgm:spPr/>
    </dgm:pt>
  </dgm:ptLst>
  <dgm:cxnLst>
    <dgm:cxn modelId="{5F2F923E-A8FC-3642-B151-8F797C603F72}" type="presOf" srcId="{0B92C9BD-79C4-41D4-9081-C1E718D88D40}" destId="{779D2E80-D511-4EE0-900E-5B9721E65DB0}" srcOrd="0" destOrd="0" presId="urn:microsoft.com/office/officeart/2005/8/layout/default"/>
    <dgm:cxn modelId="{23E31949-CD22-6840-B03F-9474BE8E9256}" type="presOf" srcId="{F0169FA9-96FD-4F6B-8674-70893925998D}" destId="{9B81B136-4761-4898-9D46-34E101AA0723}" srcOrd="0" destOrd="0" presId="urn:microsoft.com/office/officeart/2005/8/layout/default"/>
    <dgm:cxn modelId="{0E4EA0B9-9A87-4BE7-9DCC-AB5C5D9DC65A}" srcId="{0B92C9BD-79C4-41D4-9081-C1E718D88D40}" destId="{F0169FA9-96FD-4F6B-8674-70893925998D}" srcOrd="0" destOrd="0" parTransId="{F80514AE-780E-41D1-B943-6A3319AB42BA}" sibTransId="{321137F9-0AC7-4834-A405-2C3CBFA0C4B1}"/>
    <dgm:cxn modelId="{DD84502A-5F2A-0E4E-A12F-1014A0F76424}" type="presParOf" srcId="{779D2E80-D511-4EE0-900E-5B9721E65DB0}" destId="{9B81B136-4761-4898-9D46-34E101AA0723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1B136-4761-4898-9D46-34E101AA0723}">
      <dsp:nvSpPr>
        <dsp:cNvPr id="0" name=""/>
        <dsp:cNvSpPr/>
      </dsp:nvSpPr>
      <dsp:spPr>
        <a:xfrm>
          <a:off x="2206149" y="0"/>
          <a:ext cx="6782428" cy="40694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Priorities Discussed in July</a:t>
          </a:r>
        </a:p>
      </dsp:txBody>
      <dsp:txXfrm>
        <a:off x="2206149" y="0"/>
        <a:ext cx="6782428" cy="4069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1B136-4761-4898-9D46-34E101AA0723}">
      <dsp:nvSpPr>
        <dsp:cNvPr id="0" name=""/>
        <dsp:cNvSpPr/>
      </dsp:nvSpPr>
      <dsp:spPr>
        <a:xfrm>
          <a:off x="2206149" y="0"/>
          <a:ext cx="6782428" cy="40694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Consultant Recommendations</a:t>
          </a:r>
        </a:p>
      </dsp:txBody>
      <dsp:txXfrm>
        <a:off x="2206149" y="0"/>
        <a:ext cx="6782428" cy="4069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8DB0D-B704-1F40-96DA-6115096DE203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5B780-009E-E44F-A3A3-3BB9D6B27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0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78DEA-FB13-9045-97C7-E2B4DAF912E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5EC00-517B-8941-BDD1-CA7FD25A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4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0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Bolster transition planning and warm handoffs - corrections working with community providers </a:t>
            </a:r>
            <a:r>
              <a:rPr lang="en-US" dirty="0"/>
              <a:t>to improve reentry outcomes.</a:t>
            </a:r>
          </a:p>
          <a:p>
            <a:pPr lvl="1"/>
            <a:r>
              <a:rPr lang="en-US" dirty="0"/>
              <a:t>Strengthen connections to recovery supports, benefits including Medicaid enrollment, SSI, SSDI, housing and employment.  Maximize use of the </a:t>
            </a:r>
            <a:r>
              <a:rPr lang="en-US" dirty="0" err="1"/>
              <a:t>CoC</a:t>
            </a:r>
            <a:r>
              <a:rPr lang="en-US" dirty="0"/>
              <a:t> Re-Entry Program??? – what is it called???</a:t>
            </a:r>
          </a:p>
          <a:p>
            <a:pPr lvl="1"/>
            <a:r>
              <a:rPr lang="en-US" b="1" dirty="0"/>
              <a:t>Case managers or peers </a:t>
            </a:r>
            <a:r>
              <a:rPr lang="en-US" dirty="0"/>
              <a:t>could be used, including to transport individuals directly to services. </a:t>
            </a:r>
          </a:p>
          <a:p>
            <a:pPr lvl="1"/>
            <a:r>
              <a:rPr lang="en-US" dirty="0"/>
              <a:t>Provide a minimum of </a:t>
            </a:r>
            <a:r>
              <a:rPr lang="en-US" b="1" dirty="0"/>
              <a:t>30 days medication or Rx in hand </a:t>
            </a:r>
            <a:r>
              <a:rPr lang="en-US" dirty="0"/>
              <a:t>upon release.</a:t>
            </a:r>
          </a:p>
          <a:p>
            <a:r>
              <a:rPr lang="en-US" dirty="0"/>
              <a:t>Promote use of </a:t>
            </a:r>
            <a:r>
              <a:rPr lang="en-US" b="1" dirty="0"/>
              <a:t>Medication-assisted treatment </a:t>
            </a:r>
            <a:r>
              <a:rPr lang="en-US" dirty="0"/>
              <a:t>for substance use disorders when appropriate.  MAT can reduce relapse episodes and overdoses among individuals returning from detention. </a:t>
            </a:r>
          </a:p>
          <a:p>
            <a:r>
              <a:rPr lang="en-US" dirty="0"/>
              <a:t>As with Intercept 4, continue to increase </a:t>
            </a:r>
            <a:r>
              <a:rPr lang="en-US" b="1" dirty="0"/>
              <a:t>access to recovery supports, benefits, housing, and employment.</a:t>
            </a:r>
          </a:p>
          <a:p>
            <a:pPr lvl="1"/>
            <a:r>
              <a:rPr lang="en-US" dirty="0"/>
              <a:t>Housing and employment are as important to justice-involved individuals as access to behavioral health services.  Removing criminal justice-specific barriers is critical. </a:t>
            </a:r>
          </a:p>
          <a:p>
            <a:r>
              <a:rPr lang="en-US" dirty="0"/>
              <a:t> Create a </a:t>
            </a:r>
            <a:r>
              <a:rPr lang="en-US" b="1" dirty="0"/>
              <a:t>Forensic PACT team </a:t>
            </a:r>
            <a:r>
              <a:rPr lang="en-US" dirty="0"/>
              <a:t>to reduce recidivism with stronger engagement in community services.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6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Peers can and are being used in crisis,</a:t>
            </a:r>
            <a:r>
              <a:rPr lang="en-US" baseline="0" dirty="0"/>
              <a:t> treatment and recovery services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Maximize Diversion from Emergency Departments – consider embedding mobile crisis personnel, LACs, or peer support specialists.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2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1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6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2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5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9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9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1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2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5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6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4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04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163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B5E85A-FEE9-47E9-90D7-28DA17247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303812"/>
              </p:ext>
            </p:extLst>
          </p:nvPr>
        </p:nvGraphicFramePr>
        <p:xfrm>
          <a:off x="329234" y="2067339"/>
          <a:ext cx="12205988" cy="4070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8451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435100" cy="1013800"/>
          </a:xfrm>
        </p:spPr>
        <p:txBody>
          <a:bodyPr>
            <a:normAutofit/>
          </a:bodyPr>
          <a:lstStyle/>
          <a:p>
            <a:r>
              <a:rPr lang="en-US" sz="2700" dirty="0"/>
              <a:t>Identify specific needs/gaps in Treatment service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  <a:cs typeface="Calibri" panose="020F0502020204030204" pitchFamily="34" charset="0"/>
              </a:rPr>
              <a:t>Use ASAM criteria to determine specific treatment capacity needs</a:t>
            </a:r>
          </a:p>
          <a:p>
            <a:pPr lvl="1">
              <a:buFont typeface="Wingdings" charset="2"/>
              <a:buChar char="§"/>
            </a:pPr>
            <a:r>
              <a:rPr lang="en-US" sz="2200" dirty="0">
                <a:solidFill>
                  <a:schemeClr val="tx1"/>
                </a:solidFill>
                <a:cs typeface="Calibri" panose="020F0502020204030204" pitchFamily="34" charset="0"/>
              </a:rPr>
              <a:t>Determine current capacity at each level – slots, beds</a:t>
            </a:r>
          </a:p>
          <a:p>
            <a:pPr lvl="1">
              <a:buFont typeface="Wingdings" charset="2"/>
              <a:buChar char="§"/>
            </a:pPr>
            <a:r>
              <a:rPr lang="en-US" sz="2200" dirty="0">
                <a:solidFill>
                  <a:schemeClr val="tx1"/>
                </a:solidFill>
                <a:cs typeface="Calibri" panose="020F0502020204030204" pitchFamily="34" charset="0"/>
              </a:rPr>
              <a:t>Examine utilization data at each level </a:t>
            </a:r>
          </a:p>
          <a:p>
            <a:pPr marL="936900" lvl="2" indent="-342900">
              <a:buFont typeface="Wingdings" charset="2"/>
              <a:buChar char="§"/>
            </a:pPr>
            <a:r>
              <a:rPr lang="en-US" sz="2200" dirty="0">
                <a:solidFill>
                  <a:schemeClr val="tx1"/>
                </a:solidFill>
                <a:cs typeface="Calibri" panose="020F0502020204030204" pitchFamily="34" charset="0"/>
              </a:rPr>
              <a:t>To what extent is current capacity being used?</a:t>
            </a:r>
          </a:p>
          <a:p>
            <a:pPr marL="936900" lvl="2" indent="-342900">
              <a:buFont typeface="Wingdings" charset="2"/>
              <a:buChar char="§"/>
            </a:pPr>
            <a:r>
              <a:rPr lang="en-US" sz="2200" dirty="0">
                <a:solidFill>
                  <a:schemeClr val="tx1"/>
                </a:solidFill>
                <a:cs typeface="Calibri" panose="020F0502020204030204" pitchFamily="34" charset="0"/>
              </a:rPr>
              <a:t>What percentage of capacity at each level is being used by frequent utilizers who might be served in another setting?</a:t>
            </a:r>
          </a:p>
          <a:p>
            <a:pPr marL="936900" lvl="2" indent="-342900">
              <a:buFont typeface="Wingdings" charset="2"/>
              <a:buChar char="§"/>
            </a:pPr>
            <a:r>
              <a:rPr lang="en-US" sz="2200" dirty="0">
                <a:solidFill>
                  <a:schemeClr val="tx1"/>
                </a:solidFill>
                <a:cs typeface="Calibri" panose="020F0502020204030204" pitchFamily="34" charset="0"/>
              </a:rPr>
              <a:t>What are the patterns of utilization at each level? Does data reflect people are receiving the right service, at the right time (least restrictive setting)?</a:t>
            </a:r>
          </a:p>
          <a:p>
            <a:pPr lvl="1">
              <a:buFont typeface="Wingdings" charset="2"/>
              <a:buChar char="§"/>
            </a:pPr>
            <a:r>
              <a:rPr lang="en-US" sz="2200" dirty="0">
                <a:solidFill>
                  <a:schemeClr val="tx1"/>
                </a:solidFill>
                <a:cs typeface="Calibri" panose="020F0502020204030204" pitchFamily="34" charset="0"/>
              </a:rPr>
              <a:t>We heard Medicaid detox beds; intensive outpatient services for co-occurring; youth services; emergency/immediate access...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559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specific gaps in crisis care continuum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563757"/>
            <a:ext cx="11029615" cy="6228521"/>
          </a:xfrm>
        </p:spPr>
        <p:txBody>
          <a:bodyPr>
            <a:normAutofit/>
          </a:bodyPr>
          <a:lstStyle/>
          <a:p>
            <a:pPr marL="306000" lvl="1"/>
            <a:r>
              <a:rPr lang="en-US" sz="2400" b="1" dirty="0">
                <a:solidFill>
                  <a:schemeClr val="tx1"/>
                </a:solidFill>
                <a:cs typeface="Calibri" panose="020F0502020204030204" pitchFamily="34" charset="0"/>
              </a:rPr>
              <a:t>Examine utilization data from crisis services and determine specific needs </a:t>
            </a:r>
            <a:endParaRPr lang="en-US" sz="24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306000" lvl="1"/>
            <a:r>
              <a:rPr lang="en-US" sz="2400" dirty="0">
                <a:solidFill>
                  <a:schemeClr val="tx1"/>
                </a:solidFill>
                <a:cs typeface="Calibri" panose="020F0502020204030204" pitchFamily="34" charset="0"/>
              </a:rPr>
              <a:t>Crisis Center, Psychiatric Stabilization Unit, Emergency Departments, MT Rescue Mission, 911 and crisis line calls</a:t>
            </a:r>
          </a:p>
          <a:p>
            <a:pPr marL="8797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Calibri" panose="020F0502020204030204" pitchFamily="34" charset="0"/>
              </a:rPr>
              <a:t>What are the patterns of utilization?</a:t>
            </a:r>
          </a:p>
          <a:p>
            <a:pPr marL="8797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Calibri" panose="020F0502020204030204" pitchFamily="34" charset="0"/>
              </a:rPr>
              <a:t>Is there a high proportion of repeat users?  Consecutive 23 </a:t>
            </a:r>
            <a:r>
              <a:rPr lang="en-US" sz="2400" dirty="0" err="1">
                <a:solidFill>
                  <a:schemeClr val="tx1"/>
                </a:solidFill>
                <a:cs typeface="Calibri" panose="020F0502020204030204" pitchFamily="34" charset="0"/>
              </a:rPr>
              <a:t>hr</a:t>
            </a:r>
            <a:r>
              <a:rPr lang="en-US" sz="2400" dirty="0">
                <a:solidFill>
                  <a:schemeClr val="tx1"/>
                </a:solidFill>
                <a:cs typeface="Calibri" panose="020F0502020204030204" pitchFamily="34" charset="0"/>
              </a:rPr>
              <a:t>, 59 minute stays?</a:t>
            </a:r>
          </a:p>
          <a:p>
            <a:pPr marL="8797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Calibri" panose="020F0502020204030204" pitchFamily="34" charset="0"/>
              </a:rPr>
              <a:t>Would the crisis continuum benefit from </a:t>
            </a:r>
            <a:r>
              <a:rPr lang="en-US" sz="2400" dirty="0"/>
              <a:t>a longer duration crisis respite service (up to14 days) and/or additional detox beds? </a:t>
            </a:r>
          </a:p>
          <a:p>
            <a:pPr lvl="1"/>
            <a:r>
              <a:rPr lang="en-US" sz="2400" dirty="0"/>
              <a:t>What could be put in place that would decrease repeat crises, use of high cost services and increase engagement in community-based services.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775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7B87-4B06-3C49-96BA-51486EE7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Points for Action?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4831AC-1EB7-5C4B-854D-F64F95042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92" y="2631219"/>
            <a:ext cx="4636233" cy="103141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FC3E9344-E78E-5A41-B26A-9CCCA8C77065}"/>
              </a:ext>
            </a:extLst>
          </p:cNvPr>
          <p:cNvSpPr txBox="1">
            <a:spLocks/>
          </p:cNvSpPr>
          <p:nvPr/>
        </p:nvSpPr>
        <p:spPr>
          <a:xfrm>
            <a:off x="977432" y="3662633"/>
            <a:ext cx="4239993" cy="590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406-431-9260  |    </a:t>
            </a:r>
            <a:r>
              <a:rPr lang="en-US" dirty="0" err="1"/>
              <a:t>lovelandk@gmail.com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665" y="2164554"/>
            <a:ext cx="6075680" cy="242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9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 System coordination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5468" y="1009703"/>
            <a:ext cx="5778115" cy="6300592"/>
          </a:xfrm>
        </p:spPr>
        <p:txBody>
          <a:bodyPr>
            <a:normAutofit/>
          </a:bodyPr>
          <a:lstStyle/>
          <a:p>
            <a:r>
              <a:rPr lang="en-US" sz="2400" dirty="0"/>
              <a:t>Implement system and policy changes to strengthen system coordination</a:t>
            </a:r>
          </a:p>
          <a:p>
            <a:pPr lvl="2"/>
            <a:r>
              <a:rPr lang="en-US" sz="2200" dirty="0"/>
              <a:t>standardize crisis response, such as written protocols</a:t>
            </a:r>
          </a:p>
          <a:p>
            <a:pPr lvl="2"/>
            <a:r>
              <a:rPr lang="en-US" sz="2200" dirty="0"/>
              <a:t>promote continued parental involvement</a:t>
            </a:r>
          </a:p>
          <a:p>
            <a:pPr lvl="2"/>
            <a:r>
              <a:rPr lang="en-US" sz="2200" dirty="0"/>
              <a:t>promote diversion and decriminalize when possible</a:t>
            </a:r>
          </a:p>
          <a:p>
            <a:pPr lvl="2"/>
            <a:r>
              <a:rPr lang="en-US" sz="2200" dirty="0"/>
              <a:t>reduce stigma</a:t>
            </a:r>
          </a:p>
          <a:p>
            <a:pPr lvl="2"/>
            <a:r>
              <a:rPr lang="en-US" sz="2200" dirty="0"/>
              <a:t>better coordinate services for youth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96000" y="1717990"/>
            <a:ext cx="5422392" cy="4884019"/>
          </a:xfrm>
        </p:spPr>
        <p:txBody>
          <a:bodyPr>
            <a:normAutofit/>
          </a:bodyPr>
          <a:lstStyle/>
          <a:p>
            <a:r>
              <a:rPr lang="en-US" sz="2400" dirty="0"/>
              <a:t>Increase collaboration and communication among organizations and providers</a:t>
            </a:r>
          </a:p>
          <a:p>
            <a:pPr lvl="1"/>
            <a:r>
              <a:rPr lang="en-US" sz="2200" dirty="0"/>
              <a:t>Record sharing</a:t>
            </a:r>
          </a:p>
          <a:p>
            <a:pPr lvl="1"/>
            <a:r>
              <a:rPr lang="en-US" sz="2200" dirty="0"/>
              <a:t>Data sharing</a:t>
            </a:r>
          </a:p>
          <a:p>
            <a:pPr lvl="1"/>
            <a:r>
              <a:rPr lang="en-US" sz="2200" dirty="0"/>
              <a:t>Cross system referrals, continuity of care, follow-up</a:t>
            </a:r>
          </a:p>
          <a:p>
            <a:r>
              <a:rPr lang="en-US" sz="2400" dirty="0"/>
              <a:t>Increase awareness of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2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strengthen Reintegration AND CASE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052885"/>
            <a:ext cx="11029615" cy="6249789"/>
          </a:xfrm>
        </p:spPr>
        <p:txBody>
          <a:bodyPr>
            <a:normAutofit/>
          </a:bodyPr>
          <a:lstStyle/>
          <a:p>
            <a:r>
              <a:rPr lang="en-US" sz="2400" dirty="0"/>
              <a:t>Develop stronger integration services and support for persons moving within the system</a:t>
            </a:r>
          </a:p>
          <a:p>
            <a:pPr lvl="1"/>
            <a:r>
              <a:rPr lang="en-US" sz="2400" dirty="0"/>
              <a:t>From hospitals and crisis settings to the community</a:t>
            </a:r>
          </a:p>
          <a:p>
            <a:pPr lvl="1"/>
            <a:r>
              <a:rPr lang="en-US" sz="2400" dirty="0"/>
              <a:t>From Jail to the community</a:t>
            </a:r>
          </a:p>
          <a:p>
            <a:pPr lvl="1"/>
            <a:r>
              <a:rPr lang="en-US" sz="2400" dirty="0"/>
              <a:t>From residential treatment to the community</a:t>
            </a:r>
          </a:p>
          <a:p>
            <a:r>
              <a:rPr lang="en-US" sz="2400" dirty="0"/>
              <a:t>Strengthen assistance provided to individuals with housing, employment, transportation and social connection</a:t>
            </a:r>
          </a:p>
          <a:p>
            <a:r>
              <a:rPr lang="en-US" sz="2400" dirty="0"/>
              <a:t>Strengthen on-going case management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1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use of Peers and recovery supports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400833"/>
            <a:ext cx="11029615" cy="6726477"/>
          </a:xfrm>
        </p:spPr>
        <p:txBody>
          <a:bodyPr>
            <a:normAutofit/>
          </a:bodyPr>
          <a:lstStyle/>
          <a:p>
            <a:r>
              <a:rPr lang="en-US" sz="2400" dirty="0"/>
              <a:t>Create a community-wide peer support network accessible to all organizations and in particular, to law enforcement and probation and parole</a:t>
            </a:r>
          </a:p>
          <a:p>
            <a:r>
              <a:rPr lang="en-US" sz="2400" dirty="0"/>
              <a:t>Expand sober living and housing, including age-appropriate housing for youth</a:t>
            </a:r>
          </a:p>
          <a:p>
            <a:r>
              <a:rPr lang="en-US" sz="2400" dirty="0"/>
              <a:t>Increase social supports, connections and activities</a:t>
            </a:r>
          </a:p>
          <a:p>
            <a:r>
              <a:rPr lang="en-US" sz="2400" dirty="0"/>
              <a:t>Improve the way we connect individuals to community organizations and services</a:t>
            </a:r>
          </a:p>
        </p:txBody>
      </p:sp>
    </p:spTree>
    <p:extLst>
      <p:ext uri="{BB962C8B-B14F-4D97-AF65-F5344CB8AC3E}">
        <p14:creationId xmlns:p14="http://schemas.microsoft.com/office/powerpoint/2010/main" val="140560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Expand Jail services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8459" y="2025219"/>
            <a:ext cx="11029615" cy="3110452"/>
          </a:xfrm>
        </p:spPr>
        <p:txBody>
          <a:bodyPr>
            <a:noAutofit/>
          </a:bodyPr>
          <a:lstStyle/>
          <a:p>
            <a:r>
              <a:rPr lang="en-US" sz="2400" dirty="0"/>
              <a:t>Expand jail capacity</a:t>
            </a:r>
          </a:p>
          <a:p>
            <a:r>
              <a:rPr lang="en-US" sz="2400" dirty="0"/>
              <a:t>Expand in-jail behavioral health assessment, treatment and recovery services </a:t>
            </a:r>
          </a:p>
          <a:p>
            <a:r>
              <a:rPr lang="en-US" sz="2400" dirty="0"/>
              <a:t>Improve integration services that connect individuals with services at release</a:t>
            </a:r>
          </a:p>
          <a:p>
            <a:r>
              <a:rPr lang="en-US" sz="2400" dirty="0"/>
              <a:t>Expand pre-trial services</a:t>
            </a:r>
          </a:p>
        </p:txBody>
      </p:sp>
    </p:spTree>
    <p:extLst>
      <p:ext uri="{BB962C8B-B14F-4D97-AF65-F5344CB8AC3E}">
        <p14:creationId xmlns:p14="http://schemas.microsoft.com/office/powerpoint/2010/main" val="160851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 Access to CARE/treatment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064712"/>
            <a:ext cx="11029615" cy="5098093"/>
          </a:xfrm>
        </p:spPr>
        <p:txBody>
          <a:bodyPr>
            <a:normAutofit/>
          </a:bodyPr>
          <a:lstStyle/>
          <a:p>
            <a:r>
              <a:rPr lang="en-US" sz="2400" dirty="0"/>
              <a:t>Improve timeliness of access to treatment</a:t>
            </a:r>
          </a:p>
          <a:p>
            <a:pPr lvl="1"/>
            <a:r>
              <a:rPr lang="en-US" sz="2400" dirty="0"/>
              <a:t>Expand emergency and immediate access to treatment</a:t>
            </a:r>
          </a:p>
          <a:p>
            <a:pPr lvl="1"/>
            <a:r>
              <a:rPr lang="en-US" sz="2400" dirty="0"/>
              <a:t>Address the gaps between referral and assessment AND assessment and treatment</a:t>
            </a:r>
          </a:p>
          <a:p>
            <a:r>
              <a:rPr lang="en-US" sz="2400" dirty="0"/>
              <a:t>Increase access to Medicaid detox beds</a:t>
            </a:r>
          </a:p>
          <a:p>
            <a:r>
              <a:rPr lang="en-US" sz="2400" dirty="0"/>
              <a:t>Create a more robust continuum of care with adequate capacity</a:t>
            </a:r>
          </a:p>
          <a:p>
            <a:r>
              <a:rPr lang="en-US" sz="2400" dirty="0"/>
              <a:t>Youth crisis, treatment, recovery and sober living</a:t>
            </a:r>
          </a:p>
        </p:txBody>
      </p:sp>
    </p:spTree>
    <p:extLst>
      <p:ext uri="{BB962C8B-B14F-4D97-AF65-F5344CB8AC3E}">
        <p14:creationId xmlns:p14="http://schemas.microsoft.com/office/powerpoint/2010/main" val="114663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 Mobile crisis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450938"/>
            <a:ext cx="11029615" cy="5407862"/>
          </a:xfrm>
        </p:spPr>
        <p:txBody>
          <a:bodyPr>
            <a:normAutofit/>
          </a:bodyPr>
          <a:lstStyle/>
          <a:p>
            <a:r>
              <a:rPr lang="en-US" sz="2400" dirty="0"/>
              <a:t>Create a mobile crisis response team</a:t>
            </a:r>
          </a:p>
          <a:p>
            <a:pPr lvl="1"/>
            <a:r>
              <a:rPr lang="en-US" sz="2200" dirty="0"/>
              <a:t>Create a team that involves behavioral health expertise during crisis events</a:t>
            </a:r>
          </a:p>
          <a:p>
            <a:pPr lvl="1"/>
            <a:r>
              <a:rPr lang="en-US" sz="2200" dirty="0"/>
              <a:t>Better support law enforcement and identify opportunities to divert individuals to the least restrictive setting</a:t>
            </a:r>
          </a:p>
        </p:txBody>
      </p:sp>
    </p:spTree>
    <p:extLst>
      <p:ext uri="{BB962C8B-B14F-4D97-AF65-F5344CB8AC3E}">
        <p14:creationId xmlns:p14="http://schemas.microsoft.com/office/powerpoint/2010/main" val="158842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B5E85A-FEE9-47E9-90D7-28DA172472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282081"/>
              </p:ext>
            </p:extLst>
          </p:nvPr>
        </p:nvGraphicFramePr>
        <p:xfrm>
          <a:off x="329234" y="2067339"/>
          <a:ext cx="12205988" cy="4070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3778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resources on high utilizers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79407"/>
            <a:ext cx="11029615" cy="49646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Identify the cohort of high utilizers, determine specific needs and focus resources on this population.</a:t>
            </a:r>
            <a:endParaRPr lang="en-US" dirty="0"/>
          </a:p>
          <a:p>
            <a:r>
              <a:rPr lang="en-US" sz="2200" dirty="0"/>
              <a:t>Identify a “lead” and key organizations (LEA, CCC, hospitals, BH, housing)</a:t>
            </a:r>
            <a:endParaRPr lang="en-US" sz="2000" dirty="0"/>
          </a:p>
          <a:p>
            <a:r>
              <a:rPr lang="en-US" sz="2200" dirty="0"/>
              <a:t>Create “case definitions”</a:t>
            </a:r>
          </a:p>
          <a:p>
            <a:pPr lvl="1"/>
            <a:r>
              <a:rPr lang="en-US" sz="2000" dirty="0"/>
              <a:t>in jail X times in last X months; in ED [crisis center, psych stab, hospital] X times in last X months</a:t>
            </a:r>
          </a:p>
          <a:p>
            <a:r>
              <a:rPr lang="en-US" sz="2200" dirty="0"/>
              <a:t>Create community protocols and procedures that promote:</a:t>
            </a:r>
          </a:p>
          <a:p>
            <a:pPr lvl="1"/>
            <a:r>
              <a:rPr lang="en-US" sz="2000" dirty="0"/>
              <a:t>engaging these people in services</a:t>
            </a:r>
          </a:p>
          <a:p>
            <a:pPr lvl="1"/>
            <a:r>
              <a:rPr lang="en-US" sz="2000" dirty="0"/>
              <a:t>intervening as early as possible when they are heading into crisis</a:t>
            </a:r>
          </a:p>
          <a:p>
            <a:pPr lvl="1"/>
            <a:r>
              <a:rPr lang="en-US" sz="2000" dirty="0"/>
              <a:t>following up after crises and assisting with transitions (ED to community, hospital to community, jail to community)</a:t>
            </a:r>
          </a:p>
          <a:p>
            <a:r>
              <a:rPr lang="en-US" sz="2400" dirty="0"/>
              <a:t>Set a goal:  XX% engaged in services</a:t>
            </a:r>
          </a:p>
          <a:p>
            <a:pPr lvl="1"/>
            <a:r>
              <a:rPr lang="en-US" sz="2200" dirty="0"/>
              <a:t>(treatment, PACT, connected to a peer, case manager, etc.)</a:t>
            </a:r>
          </a:p>
          <a:p>
            <a:pPr lvl="2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209545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3295</TotalTime>
  <Words>877</Words>
  <Application>Microsoft Office PowerPoint</Application>
  <PresentationFormat>Widescreen</PresentationFormat>
  <Paragraphs>85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Wingdings</vt:lpstr>
      <vt:lpstr>Wingdings 2</vt:lpstr>
      <vt:lpstr>Dividend</vt:lpstr>
      <vt:lpstr>PowerPoint Presentation</vt:lpstr>
      <vt:lpstr>improve System coordination</vt:lpstr>
      <vt:lpstr> strengthen Reintegration AND CASE MANAGEMENT</vt:lpstr>
      <vt:lpstr>Increase use of Peers and recovery supports</vt:lpstr>
      <vt:lpstr>Expand Jail services</vt:lpstr>
      <vt:lpstr>Increase Access to CARE/treatment</vt:lpstr>
      <vt:lpstr>Develop Mobile crisis response</vt:lpstr>
      <vt:lpstr>PowerPoint Presentation</vt:lpstr>
      <vt:lpstr>Focus resources on high utilizers</vt:lpstr>
      <vt:lpstr>Identify specific needs/gaps in Treatment service continuum</vt:lpstr>
      <vt:lpstr>Identify specific gaps in crisis care continuum</vt:lpstr>
      <vt:lpstr>Questions? Points for Action?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Sequential Intercept Mapping Assessing the Behavioral Health Crisis System in YELLOWSTONE County  Day One</dc:title>
  <dc:creator>Katie Loveland</dc:creator>
  <cp:lastModifiedBy>Becky Bey</cp:lastModifiedBy>
  <cp:revision>163</cp:revision>
  <cp:lastPrinted>2019-08-22T20:28:56Z</cp:lastPrinted>
  <dcterms:created xsi:type="dcterms:W3CDTF">2019-07-12T18:25:03Z</dcterms:created>
  <dcterms:modified xsi:type="dcterms:W3CDTF">2019-09-02T14:33:47Z</dcterms:modified>
</cp:coreProperties>
</file>